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  <p:sldMasterId id="2147483670" r:id="rId2"/>
  </p:sldMasterIdLst>
  <p:notesMasterIdLst>
    <p:notesMasterId r:id="rId28"/>
  </p:notesMasterIdLst>
  <p:sldIdLst>
    <p:sldId id="280" r:id="rId3"/>
    <p:sldId id="363" r:id="rId4"/>
    <p:sldId id="341" r:id="rId5"/>
    <p:sldId id="362" r:id="rId6"/>
    <p:sldId id="348" r:id="rId7"/>
    <p:sldId id="382" r:id="rId8"/>
    <p:sldId id="344" r:id="rId9"/>
    <p:sldId id="366" r:id="rId10"/>
    <p:sldId id="367" r:id="rId11"/>
    <p:sldId id="353" r:id="rId12"/>
    <p:sldId id="383" r:id="rId13"/>
    <p:sldId id="354" r:id="rId14"/>
    <p:sldId id="368" r:id="rId15"/>
    <p:sldId id="369" r:id="rId16"/>
    <p:sldId id="370" r:id="rId17"/>
    <p:sldId id="373" r:id="rId18"/>
    <p:sldId id="355" r:id="rId19"/>
    <p:sldId id="374" r:id="rId20"/>
    <p:sldId id="375" r:id="rId21"/>
    <p:sldId id="376" r:id="rId22"/>
    <p:sldId id="377" r:id="rId23"/>
    <p:sldId id="379" r:id="rId24"/>
    <p:sldId id="380" r:id="rId25"/>
    <p:sldId id="357" r:id="rId26"/>
    <p:sldId id="36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A18E"/>
    <a:srgbClr val="2C2F9D"/>
    <a:srgbClr val="FF0000"/>
    <a:srgbClr val="E9B770"/>
    <a:srgbClr val="66E8C6"/>
    <a:srgbClr val="F022F0"/>
    <a:srgbClr val="1F37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81" autoAdjust="0"/>
    <p:restoredTop sz="96512"/>
  </p:normalViewPr>
  <p:slideViewPr>
    <p:cSldViewPr snapToGrid="0" showGuides="1">
      <p:cViewPr varScale="1">
        <p:scale>
          <a:sx n="127" d="100"/>
          <a:sy n="127" d="100"/>
        </p:scale>
        <p:origin x="552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7493A-C4A8-408C-B860-EDADB9F44E02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4D65E-3F1A-46EC-83D2-D3BC40AAC2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411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ADC01216-960B-4EA6-A786-EB766DBB6D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6464"/>
            <a:ext cx="12192000" cy="811480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3" name="Picture 2" descr="A picture containing object&#10;&#10;Description automatically generated">
            <a:extLst>
              <a:ext uri="{FF2B5EF4-FFF2-40B4-BE49-F238E27FC236}">
                <a16:creationId xmlns:a16="http://schemas.microsoft.com/office/drawing/2014/main" id="{397138AF-A9B6-4E83-90C3-A645C488AB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955" y="2089235"/>
            <a:ext cx="4440089" cy="267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1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idx="11" hasCustomPrompt="1"/>
          </p:nvPr>
        </p:nvSpPr>
        <p:spPr>
          <a:xfrm>
            <a:off x="1066800" y="3190341"/>
            <a:ext cx="4880754" cy="23717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err="1"/>
              <a:t>Cae</a:t>
            </a:r>
            <a:r>
              <a:rPr lang="en-US" dirty="0"/>
              <a:t>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molorit</a:t>
            </a:r>
            <a:r>
              <a:rPr lang="en-US" dirty="0"/>
              <a:t> </a:t>
            </a:r>
            <a:r>
              <a:rPr lang="en-US" dirty="0" err="1"/>
              <a:t>atempore</a:t>
            </a:r>
            <a:r>
              <a:rPr lang="en-US" dirty="0"/>
              <a:t> </a:t>
            </a:r>
            <a:r>
              <a:rPr lang="en-US" dirty="0" err="1"/>
              <a:t>siti</a:t>
            </a:r>
            <a:r>
              <a:rPr lang="en-US" dirty="0"/>
              <a:t> </a:t>
            </a:r>
            <a:r>
              <a:rPr lang="en-US" dirty="0" err="1"/>
              <a:t>blatem</a:t>
            </a:r>
            <a:r>
              <a:rPr lang="en-US" dirty="0"/>
              <a:t> qui </a:t>
            </a:r>
            <a:r>
              <a:rPr lang="en-US" dirty="0" err="1"/>
              <a:t>dolorumqui</a:t>
            </a:r>
            <a:r>
              <a:rPr lang="en-US" dirty="0"/>
              <a:t> </a:t>
            </a:r>
            <a:r>
              <a:rPr lang="en-US" dirty="0" err="1"/>
              <a:t>omni</a:t>
            </a:r>
            <a:r>
              <a:rPr lang="en-US" dirty="0"/>
              <a:t> </a:t>
            </a:r>
            <a:r>
              <a:rPr lang="en-US" dirty="0" err="1"/>
              <a:t>audanti</a:t>
            </a:r>
            <a:r>
              <a:rPr lang="en-US" dirty="0"/>
              <a:t> que </a:t>
            </a:r>
            <a:r>
              <a:rPr lang="en-US" dirty="0" err="1"/>
              <a:t>simaios</a:t>
            </a:r>
            <a:r>
              <a:rPr lang="en-US" dirty="0"/>
              <a:t> </a:t>
            </a:r>
            <a:r>
              <a:rPr lang="en-US" dirty="0" err="1"/>
              <a:t>maximustio</a:t>
            </a:r>
            <a:r>
              <a:rPr lang="en-US" dirty="0"/>
              <a:t>. </a:t>
            </a:r>
            <a:r>
              <a:rPr lang="en-US" dirty="0" err="1"/>
              <a:t>Itae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quam, </a:t>
            </a:r>
            <a:r>
              <a:rPr lang="en-US" dirty="0" err="1"/>
              <a:t>consequae</a:t>
            </a:r>
            <a:r>
              <a:rPr lang="en-US" dirty="0"/>
              <a:t> dis </a:t>
            </a:r>
            <a:r>
              <a:rPr lang="en-US" dirty="0" err="1"/>
              <a:t>ento</a:t>
            </a:r>
            <a:r>
              <a:rPr lang="en-US" dirty="0"/>
              <a:t> </a:t>
            </a:r>
            <a:r>
              <a:rPr lang="en-US" dirty="0" err="1"/>
              <a:t>blacidusania</a:t>
            </a:r>
            <a:r>
              <a:rPr lang="en-US" dirty="0"/>
              <a:t> </a:t>
            </a:r>
            <a:r>
              <a:rPr lang="en-US" dirty="0" err="1"/>
              <a:t>sequiae</a:t>
            </a:r>
            <a:r>
              <a:rPr lang="en-US" dirty="0"/>
              <a:t> con </a:t>
            </a:r>
            <a:r>
              <a:rPr lang="en-US" dirty="0" err="1"/>
              <a:t>estisit</a:t>
            </a:r>
            <a:r>
              <a:rPr lang="en-US" dirty="0"/>
              <a:t> </a:t>
            </a:r>
            <a:r>
              <a:rPr lang="en-US" dirty="0" err="1"/>
              <a:t>volorum</a:t>
            </a:r>
            <a:r>
              <a:rPr lang="en-US" dirty="0"/>
              <a:t> </a:t>
            </a:r>
            <a:r>
              <a:rPr lang="en-US" dirty="0" err="1"/>
              <a:t>illorumqui</a:t>
            </a:r>
            <a:r>
              <a:rPr lang="en-US" dirty="0"/>
              <a:t> </a:t>
            </a:r>
            <a:r>
              <a:rPr lang="en-US" dirty="0" err="1"/>
              <a:t>rehent</a:t>
            </a:r>
            <a:r>
              <a:rPr lang="en-US" dirty="0"/>
              <a:t> </a:t>
            </a:r>
            <a:r>
              <a:rPr lang="en-US" dirty="0" err="1"/>
              <a:t>magnis</a:t>
            </a:r>
            <a:r>
              <a:rPr lang="en-US" dirty="0"/>
              <a:t> et,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sitam</a:t>
            </a:r>
            <a:r>
              <a:rPr lang="en-US" dirty="0"/>
              <a:t>, </a:t>
            </a:r>
            <a:r>
              <a:rPr lang="en-US" dirty="0" err="1"/>
              <a:t>untus</a:t>
            </a:r>
            <a:r>
              <a:rPr lang="en-US" dirty="0"/>
              <a:t> et </a:t>
            </a:r>
            <a:r>
              <a:rPr lang="en-US" dirty="0" err="1"/>
              <a:t>ullantibusam</a:t>
            </a:r>
            <a:r>
              <a:rPr lang="en-US" dirty="0"/>
              <a:t> </a:t>
            </a:r>
            <a:r>
              <a:rPr lang="en-US" dirty="0" err="1"/>
              <a:t>adi</a:t>
            </a:r>
            <a:r>
              <a:rPr lang="en-US" dirty="0"/>
              <a:t> </a:t>
            </a:r>
            <a:r>
              <a:rPr lang="en-US" dirty="0" err="1"/>
              <a:t>officae</a:t>
            </a:r>
            <a:r>
              <a:rPr lang="en-US" dirty="0"/>
              <a:t> </a:t>
            </a:r>
            <a:r>
              <a:rPr lang="en-US" dirty="0" err="1"/>
              <a:t>sincia</a:t>
            </a:r>
            <a:r>
              <a:rPr lang="en-US" dirty="0"/>
              <a:t> </a:t>
            </a:r>
            <a:r>
              <a:rPr lang="en-US" dirty="0" err="1"/>
              <a:t>quias</a:t>
            </a:r>
            <a:r>
              <a:rPr lang="en-US" dirty="0"/>
              <a:t> </a:t>
            </a:r>
            <a:r>
              <a:rPr lang="en-US" dirty="0" err="1"/>
              <a:t>diciisc</a:t>
            </a:r>
            <a:r>
              <a:rPr lang="en-US" dirty="0"/>
              <a:t> </a:t>
            </a:r>
            <a:r>
              <a:rPr lang="en-US" dirty="0" err="1"/>
              <a:t>ipicim</a:t>
            </a:r>
            <a:r>
              <a:rPr lang="en-US" dirty="0"/>
              <a:t> eat.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3" hasCustomPrompt="1"/>
          </p:nvPr>
        </p:nvSpPr>
        <p:spPr>
          <a:xfrm>
            <a:off x="1066800" y="1285336"/>
            <a:ext cx="4880754" cy="1905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Consequae</a:t>
            </a:r>
            <a:r>
              <a:rPr lang="en-US" dirty="0"/>
              <a:t> dis </a:t>
            </a:r>
            <a:r>
              <a:rPr lang="en-US" dirty="0" err="1"/>
              <a:t>ento</a:t>
            </a:r>
            <a:r>
              <a:rPr lang="en-US" dirty="0"/>
              <a:t> </a:t>
            </a:r>
            <a:r>
              <a:rPr lang="en-US" dirty="0" err="1"/>
              <a:t>blacidusania</a:t>
            </a:r>
            <a:r>
              <a:rPr lang="en-US" dirty="0"/>
              <a:t> </a:t>
            </a:r>
            <a:r>
              <a:rPr lang="en-US" dirty="0" err="1"/>
              <a:t>sequiae</a:t>
            </a:r>
            <a:r>
              <a:rPr lang="en-US" dirty="0"/>
              <a:t> con </a:t>
            </a:r>
            <a:r>
              <a:rPr lang="en-US" dirty="0" err="1"/>
              <a:t>estisit</a:t>
            </a:r>
            <a:r>
              <a:rPr lang="en-US" dirty="0"/>
              <a:t> </a:t>
            </a:r>
            <a:r>
              <a:rPr lang="en-US" dirty="0" err="1"/>
              <a:t>volorum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idx="14"/>
          </p:nvPr>
        </p:nvSpPr>
        <p:spPr>
          <a:xfrm>
            <a:off x="6353175" y="1257490"/>
            <a:ext cx="4780793" cy="430458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lIns="91440" tIns="45720" rIns="91440" bIns="45720" rtlCol="0">
            <a:no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73D4EF-025F-217E-848D-303A746B11C2}"/>
              </a:ext>
            </a:extLst>
          </p:cNvPr>
          <p:cNvSpPr/>
          <p:nvPr userDrawn="1"/>
        </p:nvSpPr>
        <p:spPr>
          <a:xfrm>
            <a:off x="283221" y="113287"/>
            <a:ext cx="11908779" cy="946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48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idx="11" hasCustomPrompt="1"/>
          </p:nvPr>
        </p:nvSpPr>
        <p:spPr>
          <a:xfrm>
            <a:off x="1064859" y="3190875"/>
            <a:ext cx="4880754" cy="23717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err="1"/>
              <a:t>Cae</a:t>
            </a:r>
            <a:r>
              <a:rPr lang="en-US" dirty="0"/>
              <a:t>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molorit</a:t>
            </a:r>
            <a:r>
              <a:rPr lang="en-US" dirty="0"/>
              <a:t> </a:t>
            </a:r>
            <a:r>
              <a:rPr lang="en-US" dirty="0" err="1"/>
              <a:t>atempore</a:t>
            </a:r>
            <a:r>
              <a:rPr lang="en-US" dirty="0"/>
              <a:t> </a:t>
            </a:r>
            <a:r>
              <a:rPr lang="en-US" dirty="0" err="1"/>
              <a:t>siti</a:t>
            </a:r>
            <a:r>
              <a:rPr lang="en-US" dirty="0"/>
              <a:t> </a:t>
            </a:r>
            <a:r>
              <a:rPr lang="en-US" dirty="0" err="1"/>
              <a:t>blatem</a:t>
            </a:r>
            <a:r>
              <a:rPr lang="en-US" dirty="0"/>
              <a:t> qui </a:t>
            </a:r>
            <a:r>
              <a:rPr lang="en-US" dirty="0" err="1"/>
              <a:t>dolorumqui</a:t>
            </a:r>
            <a:r>
              <a:rPr lang="en-US" dirty="0"/>
              <a:t> </a:t>
            </a:r>
            <a:r>
              <a:rPr lang="en-US" dirty="0" err="1"/>
              <a:t>omni</a:t>
            </a:r>
            <a:r>
              <a:rPr lang="en-US" dirty="0"/>
              <a:t> </a:t>
            </a:r>
            <a:r>
              <a:rPr lang="en-US" dirty="0" err="1"/>
              <a:t>audanti</a:t>
            </a:r>
            <a:r>
              <a:rPr lang="en-US" dirty="0"/>
              <a:t> que </a:t>
            </a:r>
            <a:r>
              <a:rPr lang="en-US" dirty="0" err="1"/>
              <a:t>simaios</a:t>
            </a:r>
            <a:r>
              <a:rPr lang="en-US" dirty="0"/>
              <a:t> </a:t>
            </a:r>
            <a:r>
              <a:rPr lang="en-US" dirty="0" err="1"/>
              <a:t>maximustio</a:t>
            </a:r>
            <a:r>
              <a:rPr lang="en-US" dirty="0"/>
              <a:t>. </a:t>
            </a:r>
            <a:r>
              <a:rPr lang="en-US" dirty="0" err="1"/>
              <a:t>Itae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quam, </a:t>
            </a:r>
            <a:r>
              <a:rPr lang="en-US" dirty="0" err="1"/>
              <a:t>consequae</a:t>
            </a:r>
            <a:r>
              <a:rPr lang="en-US" dirty="0"/>
              <a:t> dis </a:t>
            </a:r>
            <a:r>
              <a:rPr lang="en-US" dirty="0" err="1"/>
              <a:t>ento</a:t>
            </a:r>
            <a:r>
              <a:rPr lang="en-US" dirty="0"/>
              <a:t> </a:t>
            </a:r>
            <a:r>
              <a:rPr lang="en-US" dirty="0" err="1"/>
              <a:t>blacidusania</a:t>
            </a:r>
            <a:r>
              <a:rPr lang="en-US" dirty="0"/>
              <a:t> </a:t>
            </a:r>
            <a:r>
              <a:rPr lang="en-US" dirty="0" err="1"/>
              <a:t>sequiae</a:t>
            </a:r>
            <a:r>
              <a:rPr lang="en-US" dirty="0"/>
              <a:t> con </a:t>
            </a:r>
            <a:r>
              <a:rPr lang="en-US" dirty="0" err="1"/>
              <a:t>estisit</a:t>
            </a:r>
            <a:r>
              <a:rPr lang="en-US" dirty="0"/>
              <a:t> </a:t>
            </a:r>
            <a:r>
              <a:rPr lang="en-US" dirty="0" err="1"/>
              <a:t>volorum</a:t>
            </a:r>
            <a:r>
              <a:rPr lang="en-US" dirty="0"/>
              <a:t> </a:t>
            </a:r>
            <a:r>
              <a:rPr lang="en-US" dirty="0" err="1"/>
              <a:t>illorumqui</a:t>
            </a:r>
            <a:r>
              <a:rPr lang="en-US" dirty="0"/>
              <a:t> </a:t>
            </a:r>
            <a:r>
              <a:rPr lang="en-US" dirty="0" err="1"/>
              <a:t>rehent</a:t>
            </a:r>
            <a:r>
              <a:rPr lang="en-US" dirty="0"/>
              <a:t> </a:t>
            </a:r>
            <a:r>
              <a:rPr lang="en-US" dirty="0" err="1"/>
              <a:t>magnis</a:t>
            </a:r>
            <a:r>
              <a:rPr lang="en-US" dirty="0"/>
              <a:t> et,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sitam</a:t>
            </a:r>
            <a:r>
              <a:rPr lang="en-US" dirty="0"/>
              <a:t>, </a:t>
            </a:r>
            <a:r>
              <a:rPr lang="en-US" dirty="0" err="1"/>
              <a:t>untus</a:t>
            </a:r>
            <a:r>
              <a:rPr lang="en-US" dirty="0"/>
              <a:t> et </a:t>
            </a:r>
            <a:r>
              <a:rPr lang="en-US" dirty="0" err="1"/>
              <a:t>ullantibusam</a:t>
            </a:r>
            <a:r>
              <a:rPr lang="en-US" dirty="0"/>
              <a:t> </a:t>
            </a:r>
            <a:r>
              <a:rPr lang="en-US" dirty="0" err="1"/>
              <a:t>adi</a:t>
            </a:r>
            <a:r>
              <a:rPr lang="en-US" dirty="0"/>
              <a:t> </a:t>
            </a:r>
            <a:r>
              <a:rPr lang="en-US" dirty="0" err="1"/>
              <a:t>officae</a:t>
            </a:r>
            <a:r>
              <a:rPr lang="en-US" dirty="0"/>
              <a:t> </a:t>
            </a:r>
            <a:r>
              <a:rPr lang="en-US" dirty="0" err="1"/>
              <a:t>sincia</a:t>
            </a:r>
            <a:r>
              <a:rPr lang="en-US" dirty="0"/>
              <a:t> </a:t>
            </a:r>
            <a:r>
              <a:rPr lang="en-US" dirty="0" err="1"/>
              <a:t>quias</a:t>
            </a:r>
            <a:r>
              <a:rPr lang="en-US" dirty="0"/>
              <a:t> </a:t>
            </a:r>
            <a:r>
              <a:rPr lang="en-US" dirty="0" err="1"/>
              <a:t>diciisc</a:t>
            </a:r>
            <a:r>
              <a:rPr lang="en-US" dirty="0"/>
              <a:t> </a:t>
            </a:r>
            <a:r>
              <a:rPr lang="en-US" dirty="0" err="1"/>
              <a:t>ipicim</a:t>
            </a:r>
            <a:r>
              <a:rPr lang="en-US" dirty="0"/>
              <a:t> eat.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2" hasCustomPrompt="1"/>
          </p:nvPr>
        </p:nvSpPr>
        <p:spPr>
          <a:xfrm>
            <a:off x="6387322" y="1285870"/>
            <a:ext cx="4880754" cy="43045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err="1"/>
              <a:t>Cae</a:t>
            </a:r>
            <a:r>
              <a:rPr lang="en-US" dirty="0"/>
              <a:t> </a:t>
            </a:r>
            <a:r>
              <a:rPr lang="en-US" dirty="0" err="1"/>
              <a:t>ped</a:t>
            </a:r>
            <a:r>
              <a:rPr lang="en-US" dirty="0"/>
              <a:t> </a:t>
            </a:r>
            <a:r>
              <a:rPr lang="en-US" dirty="0" err="1"/>
              <a:t>molorit</a:t>
            </a:r>
            <a:r>
              <a:rPr lang="en-US" dirty="0"/>
              <a:t> </a:t>
            </a:r>
            <a:r>
              <a:rPr lang="en-US" dirty="0" err="1"/>
              <a:t>atempore</a:t>
            </a:r>
            <a:r>
              <a:rPr lang="en-US" dirty="0"/>
              <a:t> </a:t>
            </a:r>
            <a:r>
              <a:rPr lang="en-US" dirty="0" err="1"/>
              <a:t>siti</a:t>
            </a:r>
            <a:r>
              <a:rPr lang="en-US" dirty="0"/>
              <a:t> </a:t>
            </a:r>
            <a:r>
              <a:rPr lang="en-US" dirty="0" err="1"/>
              <a:t>blatem</a:t>
            </a:r>
            <a:r>
              <a:rPr lang="en-US" dirty="0"/>
              <a:t> qui </a:t>
            </a:r>
            <a:r>
              <a:rPr lang="en-US" dirty="0" err="1"/>
              <a:t>dolorumqui</a:t>
            </a:r>
            <a:r>
              <a:rPr lang="en-US" dirty="0"/>
              <a:t> </a:t>
            </a:r>
            <a:r>
              <a:rPr lang="en-US" dirty="0" err="1"/>
              <a:t>omni</a:t>
            </a:r>
            <a:r>
              <a:rPr lang="en-US" dirty="0"/>
              <a:t> </a:t>
            </a:r>
            <a:r>
              <a:rPr lang="en-US" dirty="0" err="1"/>
              <a:t>audanti</a:t>
            </a:r>
            <a:r>
              <a:rPr lang="en-US" dirty="0"/>
              <a:t> que </a:t>
            </a:r>
            <a:r>
              <a:rPr lang="en-US" dirty="0" err="1"/>
              <a:t>simaios</a:t>
            </a:r>
            <a:r>
              <a:rPr lang="en-US" dirty="0"/>
              <a:t> </a:t>
            </a:r>
            <a:r>
              <a:rPr lang="en-US" dirty="0" err="1"/>
              <a:t>maximustio</a:t>
            </a:r>
            <a:r>
              <a:rPr lang="en-US" dirty="0"/>
              <a:t>. </a:t>
            </a:r>
            <a:r>
              <a:rPr lang="en-US" dirty="0" err="1"/>
              <a:t>Itae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quam, </a:t>
            </a:r>
            <a:r>
              <a:rPr lang="en-US" dirty="0" err="1"/>
              <a:t>consequae</a:t>
            </a:r>
            <a:r>
              <a:rPr lang="en-US" dirty="0"/>
              <a:t> dis </a:t>
            </a:r>
            <a:r>
              <a:rPr lang="en-US" dirty="0" err="1"/>
              <a:t>ento</a:t>
            </a:r>
            <a:r>
              <a:rPr lang="en-US" dirty="0"/>
              <a:t> </a:t>
            </a:r>
            <a:r>
              <a:rPr lang="en-US" dirty="0" err="1"/>
              <a:t>blacidusania</a:t>
            </a:r>
            <a:r>
              <a:rPr lang="en-US" dirty="0"/>
              <a:t> </a:t>
            </a:r>
            <a:r>
              <a:rPr lang="en-US" dirty="0" err="1"/>
              <a:t>sequiae</a:t>
            </a:r>
            <a:r>
              <a:rPr lang="en-US" dirty="0"/>
              <a:t> con </a:t>
            </a:r>
            <a:r>
              <a:rPr lang="en-US" dirty="0" err="1"/>
              <a:t>estisit</a:t>
            </a:r>
            <a:r>
              <a:rPr lang="en-US" dirty="0"/>
              <a:t> </a:t>
            </a:r>
            <a:r>
              <a:rPr lang="en-US" dirty="0" err="1"/>
              <a:t>volorum</a:t>
            </a:r>
            <a:r>
              <a:rPr lang="en-US" dirty="0"/>
              <a:t> </a:t>
            </a:r>
            <a:r>
              <a:rPr lang="en-US" dirty="0" err="1"/>
              <a:t>illorumqui</a:t>
            </a:r>
            <a:r>
              <a:rPr lang="en-US" dirty="0"/>
              <a:t> </a:t>
            </a:r>
            <a:r>
              <a:rPr lang="en-US" dirty="0" err="1"/>
              <a:t>rehent</a:t>
            </a:r>
            <a:r>
              <a:rPr lang="en-US" dirty="0"/>
              <a:t> </a:t>
            </a:r>
            <a:r>
              <a:rPr lang="en-US" dirty="0" err="1"/>
              <a:t>magnis</a:t>
            </a:r>
            <a:r>
              <a:rPr lang="en-US" dirty="0"/>
              <a:t> et,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sitam</a:t>
            </a:r>
            <a:r>
              <a:rPr lang="en-US" dirty="0"/>
              <a:t>, </a:t>
            </a:r>
            <a:r>
              <a:rPr lang="en-US" dirty="0" err="1"/>
              <a:t>untus</a:t>
            </a:r>
            <a:r>
              <a:rPr lang="en-US" dirty="0"/>
              <a:t> et </a:t>
            </a:r>
            <a:r>
              <a:rPr lang="en-US" dirty="0" err="1"/>
              <a:t>ullantibusam</a:t>
            </a:r>
            <a:r>
              <a:rPr lang="en-US" dirty="0"/>
              <a:t> </a:t>
            </a:r>
            <a:r>
              <a:rPr lang="en-US" dirty="0" err="1"/>
              <a:t>adi</a:t>
            </a:r>
            <a:r>
              <a:rPr lang="en-US" dirty="0"/>
              <a:t> </a:t>
            </a:r>
            <a:r>
              <a:rPr lang="en-US" dirty="0" err="1"/>
              <a:t>officae</a:t>
            </a:r>
            <a:r>
              <a:rPr lang="en-US" dirty="0"/>
              <a:t> </a:t>
            </a:r>
            <a:r>
              <a:rPr lang="en-US" dirty="0" err="1"/>
              <a:t>sincia</a:t>
            </a:r>
            <a:r>
              <a:rPr lang="en-US" dirty="0"/>
              <a:t> </a:t>
            </a:r>
            <a:r>
              <a:rPr lang="en-US" dirty="0" err="1"/>
              <a:t>quias</a:t>
            </a:r>
            <a:r>
              <a:rPr lang="en-US" dirty="0"/>
              <a:t> </a:t>
            </a:r>
            <a:r>
              <a:rPr lang="en-US" dirty="0" err="1"/>
              <a:t>diciisc</a:t>
            </a:r>
            <a:r>
              <a:rPr lang="en-US" dirty="0"/>
              <a:t> </a:t>
            </a:r>
            <a:r>
              <a:rPr lang="en-US" dirty="0" err="1"/>
              <a:t>ipicim</a:t>
            </a:r>
            <a:r>
              <a:rPr lang="en-US" dirty="0"/>
              <a:t> eat.</a:t>
            </a:r>
          </a:p>
          <a:p>
            <a:pPr lvl="0"/>
            <a:r>
              <a:rPr lang="en-US" dirty="0" err="1"/>
              <a:t>Quiati</a:t>
            </a:r>
            <a:r>
              <a:rPr lang="en-US" dirty="0"/>
              <a:t> </a:t>
            </a:r>
            <a:r>
              <a:rPr lang="en-US" dirty="0" err="1"/>
              <a:t>atiaepe</a:t>
            </a:r>
            <a:r>
              <a:rPr lang="en-US" dirty="0"/>
              <a:t> </a:t>
            </a:r>
            <a:r>
              <a:rPr lang="en-US" dirty="0" err="1"/>
              <a:t>rorrovi</a:t>
            </a:r>
            <a:r>
              <a:rPr lang="en-US" dirty="0"/>
              <a:t> </a:t>
            </a:r>
            <a:r>
              <a:rPr lang="en-US" dirty="0" err="1"/>
              <a:t>tatquas</a:t>
            </a:r>
            <a:r>
              <a:rPr lang="en-US" dirty="0"/>
              <a:t> </a:t>
            </a:r>
            <a:r>
              <a:rPr lang="en-US" dirty="0" err="1"/>
              <a:t>reped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quaspis</a:t>
            </a:r>
            <a:r>
              <a:rPr lang="en-US" dirty="0"/>
              <a:t> que </a:t>
            </a:r>
            <a:r>
              <a:rPr lang="en-US" dirty="0" err="1"/>
              <a:t>exerrum</a:t>
            </a:r>
            <a:r>
              <a:rPr lang="en-US" dirty="0"/>
              <a:t> </a:t>
            </a:r>
            <a:r>
              <a:rPr lang="en-US" dirty="0" err="1"/>
              <a:t>dus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aborem</a:t>
            </a:r>
            <a:r>
              <a:rPr lang="en-US" dirty="0"/>
              <a:t> quid </a:t>
            </a:r>
            <a:r>
              <a:rPr lang="en-US" dirty="0" err="1"/>
              <a:t>molorem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</a:t>
            </a:r>
            <a:r>
              <a:rPr lang="en-US" dirty="0" err="1"/>
              <a:t>facerupic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omnihitet</a:t>
            </a:r>
            <a:r>
              <a:rPr lang="en-US" dirty="0"/>
              <a:t> </a:t>
            </a:r>
            <a:r>
              <a:rPr lang="en-US" dirty="0" err="1"/>
              <a:t>labo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ne rem. </a:t>
            </a:r>
            <a:r>
              <a:rPr lang="en-US" dirty="0" err="1"/>
              <a:t>Liberchit</a:t>
            </a:r>
            <a:r>
              <a:rPr lang="en-US" dirty="0"/>
              <a:t> quae </a:t>
            </a:r>
            <a:r>
              <a:rPr lang="en-US" dirty="0" err="1"/>
              <a:t>nonsect</a:t>
            </a:r>
            <a:r>
              <a:rPr lang="en-US" dirty="0"/>
              <a:t> </a:t>
            </a:r>
            <a:r>
              <a:rPr lang="en-US" dirty="0" err="1"/>
              <a:t>otatectatem</a:t>
            </a:r>
            <a:r>
              <a:rPr lang="en-US" dirty="0"/>
              <a:t> </a:t>
            </a:r>
            <a:r>
              <a:rPr lang="en-US" dirty="0" err="1"/>
              <a:t>renim</a:t>
            </a:r>
            <a:r>
              <a:rPr lang="en-US" dirty="0"/>
              <a:t> </a:t>
            </a:r>
            <a:r>
              <a:rPr lang="en-US" dirty="0" err="1"/>
              <a:t>ulloresti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optiist</a:t>
            </a:r>
            <a:r>
              <a:rPr lang="en-US" dirty="0"/>
              <a:t> </a:t>
            </a:r>
            <a:r>
              <a:rPr lang="en-US" dirty="0" err="1"/>
              <a:t>ioreror</a:t>
            </a:r>
            <a:r>
              <a:rPr lang="en-US" dirty="0"/>
              <a:t> sum fugit </a:t>
            </a:r>
            <a:r>
              <a:rPr lang="en-US" dirty="0" err="1"/>
              <a:t>quistibus</a:t>
            </a:r>
            <a:r>
              <a:rPr lang="en-US" dirty="0"/>
              <a:t> </a:t>
            </a:r>
            <a:r>
              <a:rPr lang="en-US" dirty="0" err="1"/>
              <a:t>nihillabor</a:t>
            </a:r>
            <a:r>
              <a:rPr lang="en-US" dirty="0"/>
              <a:t>.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idx="13" hasCustomPrompt="1"/>
          </p:nvPr>
        </p:nvSpPr>
        <p:spPr>
          <a:xfrm>
            <a:off x="1064859" y="1285870"/>
            <a:ext cx="4880754" cy="1905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Consequae</a:t>
            </a:r>
            <a:r>
              <a:rPr lang="en-US" dirty="0"/>
              <a:t> dis </a:t>
            </a:r>
            <a:r>
              <a:rPr lang="en-US" dirty="0" err="1"/>
              <a:t>ento</a:t>
            </a:r>
            <a:r>
              <a:rPr lang="en-US" dirty="0"/>
              <a:t> </a:t>
            </a:r>
            <a:r>
              <a:rPr lang="en-US" dirty="0" err="1"/>
              <a:t>blacidusania</a:t>
            </a:r>
            <a:r>
              <a:rPr lang="en-US" dirty="0"/>
              <a:t> </a:t>
            </a:r>
            <a:r>
              <a:rPr lang="en-US" dirty="0" err="1"/>
              <a:t>sequiae</a:t>
            </a:r>
            <a:r>
              <a:rPr lang="en-US" dirty="0"/>
              <a:t> con </a:t>
            </a:r>
            <a:r>
              <a:rPr lang="en-US" dirty="0" err="1"/>
              <a:t>estisit</a:t>
            </a:r>
            <a:r>
              <a:rPr lang="en-US" dirty="0"/>
              <a:t> </a:t>
            </a:r>
            <a:r>
              <a:rPr lang="en-US" dirty="0" err="1"/>
              <a:t>volorum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6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25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4EB04A-DB2E-457F-B640-D7FBCCCDC9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986329-26EB-45BB-B04E-ABDB18BA253E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61BF4F-2F1B-4733-92BE-E4BB3A4B7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504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800EF-FEF2-4032-8D7C-E11FB5834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17A16-CBE0-4EF3-B824-FE38EA96C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D31A2-8F8C-4DF8-8202-E307C0AB0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1AE99-CB02-4405-A8F5-D525087BEF8C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BD826-D9BF-4780-9557-487E37B0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74110-F520-4ECC-9A80-73D9856E0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AE37-1237-4E8D-AD38-A0652568558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3E0300-A806-EBCB-F662-F40A55D2F1D6}"/>
              </a:ext>
            </a:extLst>
          </p:cNvPr>
          <p:cNvSpPr/>
          <p:nvPr userDrawn="1"/>
        </p:nvSpPr>
        <p:spPr>
          <a:xfrm>
            <a:off x="0" y="6198393"/>
            <a:ext cx="12192000" cy="681037"/>
          </a:xfrm>
          <a:prstGeom prst="rect">
            <a:avLst/>
          </a:prstGeom>
          <a:solidFill>
            <a:srgbClr val="2C2F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A close up of a tripod&#10;&#10;Description automatically generated">
            <a:extLst>
              <a:ext uri="{FF2B5EF4-FFF2-40B4-BE49-F238E27FC236}">
                <a16:creationId xmlns:a16="http://schemas.microsoft.com/office/drawing/2014/main" id="{357D0A9B-6988-5989-2051-34B0847B91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69" y="6252112"/>
            <a:ext cx="1008370" cy="6058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6D2C09-6BD6-1994-403D-29EA0A1E95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193" y="136525"/>
            <a:ext cx="3210838" cy="48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237391-AF92-1428-ED4E-541CB422ED1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86956" y="6319793"/>
            <a:ext cx="1713075" cy="459175"/>
          </a:xfrm>
          <a:prstGeom prst="rect">
            <a:avLst/>
          </a:prstGeom>
        </p:spPr>
      </p:pic>
      <p:pic>
        <p:nvPicPr>
          <p:cNvPr id="8" name="Picture 7" descr="A close-up of a music note&#10;&#10;AI-generated content may be incorrect.">
            <a:extLst>
              <a:ext uri="{FF2B5EF4-FFF2-40B4-BE49-F238E27FC236}">
                <a16:creationId xmlns:a16="http://schemas.microsoft.com/office/drawing/2014/main" id="{C8618339-4293-2140-381B-1ADBA294AE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69" y="61318"/>
            <a:ext cx="1455856" cy="63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814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91E63-04DE-4A5F-92F0-EC84C619F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46A77-D9FA-4EB6-9702-2DC6E073B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17DF0-9BD1-4040-A1D0-57E1A8058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1AE99-CB02-4405-A8F5-D525087BEF8C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B3785-F38C-456A-99A0-953C7F27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08E59-EBDA-4862-8205-BE65D59EF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AE37-1237-4E8D-AD38-A0652568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45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CBD49-CA6E-4D7F-8637-E326932C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9D295-4A49-4A8C-8B65-A79011E6B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BF410-D1F9-46E5-BA89-12835E328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1AE99-CB02-4405-A8F5-D525087BEF8C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58E55-245D-453A-9DAF-894EE6265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8F532-FA79-440B-8BC8-30F274CF6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AE37-1237-4E8D-AD38-A0652568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43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B6116-3B8B-432E-BB3C-8656D6462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CE2EE-6CC2-4BE8-BCDD-E08268A83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BCE75-355C-4293-A5CE-9798C7F68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B7DCDA-B689-4F95-A744-4E5F89715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1AE99-CB02-4405-A8F5-D525087BEF8C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5E8D9E-0600-482A-8418-7D8EF9D4A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BC488-25B0-4F0E-8DDA-29E0D64EB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AE37-1237-4E8D-AD38-A0652568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305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286B7-9514-42D5-BB41-4FB70642C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E5E3F-A9EB-48C4-A336-5CBF04CBE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D34D7B-BC3C-4CA4-AD77-C4BD4D722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3CA3B7-FEEC-430B-949D-0E98ACB367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A851C4-D1E4-4C18-9A94-BCDDABFF76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974789-1C73-4F0E-AE60-8C23231B3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1AE99-CB02-4405-A8F5-D525087BEF8C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09A14E-AF3A-428E-B6D5-F81AA6ACB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2B4ED9-E416-449D-9509-1E7C38FF2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AE37-1237-4E8D-AD38-A0652568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73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862B9-36E7-4725-892B-0EAE4360F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1CA3B-105A-4433-98B8-8789AFE4A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1AE99-CB02-4405-A8F5-D525087BEF8C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1B8C99-E895-4EDA-A16B-468A25A3D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E1220C-F586-4548-A516-F3E3673A8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AE37-1237-4E8D-AD38-A0652568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062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928C7F-FA70-4C85-AF17-CFF16C047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1AE99-CB02-4405-A8F5-D525087BEF8C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A289D4-ED43-4319-AED4-95607382E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DDC0D-EC74-4D31-8BD6-261D5BFDB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AE37-1237-4E8D-AD38-A0652568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500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238F4-AB89-4DF8-BA67-88F44B8C7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57D98-9D75-4A30-8743-4BF420087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D88E2-C832-4A32-9412-F4897E31BE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12B703-F3C7-4F7B-A5C5-A04216154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1AE99-CB02-4405-A8F5-D525087BEF8C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AE492-C622-468D-BF51-27E81356C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B8A0EB-D56B-46A2-9608-F478DC0A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AE37-1237-4E8D-AD38-A0652568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678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CBA3A-C76E-4220-AA15-F6C48BAAD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6E04FB-1496-4A49-A5EA-13E766CA4F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3BC9F-A08C-4F23-A740-A27CBABDD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CF7E7-F8BA-4CC3-B86B-C92AB84B6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1AE99-CB02-4405-A8F5-D525087BEF8C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25210-EAFC-4A74-AE34-ACECCFBC0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A3A87-AE8B-45C2-8680-8E5D2A6E9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AE37-1237-4E8D-AD38-A0652568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292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2BF4-40C5-4335-9350-8A45BA4D6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838D8-E50E-498F-81C8-45D19405A5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722B2-8889-4B10-B3DF-457B2A49B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1AE99-CB02-4405-A8F5-D525087BEF8C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EC27E-4A04-44F6-832C-5EA667CD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B3817-6A67-4484-B88D-E415101C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AE37-1237-4E8D-AD38-A0652568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434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E3EDC4-A77F-4D71-AAE0-BAF5AEC7E9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8C69C-72EF-4534-84A6-E88C10724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240DD-148D-4A8A-94D3-6C28DA2EF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1AE99-CB02-4405-A8F5-D525087BEF8C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76AC3-3C9D-4AE3-9F0C-0DF9373D0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27E45-BE71-4F15-9D42-BE3C8E8CC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BAE37-1237-4E8D-AD38-A0652568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2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5731535" y="6384258"/>
            <a:ext cx="728930" cy="3302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F0B72-B6BD-4231-8C7E-CC2CCC04B4AF}" type="slidenum">
              <a:rPr lang="en-GB" sz="2000" b="0" smtClean="0">
                <a:solidFill>
                  <a:schemeClr val="bg1"/>
                </a:solidFill>
              </a:rPr>
              <a:pPr/>
              <a:t>‹#›</a:t>
            </a:fld>
            <a:endParaRPr lang="en-GB" sz="20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74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316988-5A8C-4539-B7AD-EE1F26245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783F9-7029-49DA-954A-A6E7CE798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00F2D-1328-48D4-A716-A667096736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1AE99-CB02-4405-A8F5-D525087BEF8C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7C96B-5395-4DDC-B174-8423A97B14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D3C1D-E1D9-4057-9149-15A1EE1FD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BAE37-1237-4E8D-AD38-A0652568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907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2.mp4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video" Target="../media/media6.mp4"/><Relationship Id="rId13" Type="http://schemas.openxmlformats.org/officeDocument/2006/relationships/image" Target="../media/image54.png"/><Relationship Id="rId18" Type="http://schemas.openxmlformats.org/officeDocument/2006/relationships/image" Target="../media/image60.png"/><Relationship Id="rId3" Type="http://schemas.microsoft.com/office/2007/relationships/media" Target="../media/media4.mp4"/><Relationship Id="rId7" Type="http://schemas.microsoft.com/office/2007/relationships/media" Target="../media/media6.mp4"/><Relationship Id="rId12" Type="http://schemas.openxmlformats.org/officeDocument/2006/relationships/image" Target="../media/image51.png"/><Relationship Id="rId17" Type="http://schemas.openxmlformats.org/officeDocument/2006/relationships/image" Target="../media/image58.png"/><Relationship Id="rId2" Type="http://schemas.openxmlformats.org/officeDocument/2006/relationships/video" Target="../media/media3.mp4"/><Relationship Id="rId16" Type="http://schemas.openxmlformats.org/officeDocument/2006/relationships/image" Target="../media/image56.png"/><Relationship Id="rId1" Type="http://schemas.microsoft.com/office/2007/relationships/media" Target="../media/media3.mp4"/><Relationship Id="rId6" Type="http://schemas.openxmlformats.org/officeDocument/2006/relationships/video" Target="../media/media5.mp4"/><Relationship Id="rId11" Type="http://schemas.openxmlformats.org/officeDocument/2006/relationships/slideLayout" Target="../slideLayouts/slideLayout5.xml"/><Relationship Id="rId5" Type="http://schemas.microsoft.com/office/2007/relationships/media" Target="../media/media5.mp4"/><Relationship Id="rId15" Type="http://schemas.openxmlformats.org/officeDocument/2006/relationships/image" Target="../media/image57.png"/><Relationship Id="rId10" Type="http://schemas.openxmlformats.org/officeDocument/2006/relationships/video" Target="../media/media7.mp4"/><Relationship Id="rId4" Type="http://schemas.openxmlformats.org/officeDocument/2006/relationships/video" Target="../media/media4.mp4"/><Relationship Id="rId9" Type="http://schemas.microsoft.com/office/2007/relationships/media" Target="../media/media7.mp4"/><Relationship Id="rId1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14512-420E-5347-5135-0C7D4CBD1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1148"/>
            <a:ext cx="9144000" cy="1219047"/>
          </a:xfrm>
        </p:spPr>
        <p:txBody>
          <a:bodyPr>
            <a:noAutofit/>
          </a:bodyPr>
          <a:lstStyle/>
          <a:p>
            <a:r>
              <a:rPr lang="en-US" sz="3600" dirty="0"/>
              <a:t>Sound Matching with a </a:t>
            </a:r>
            <a:br>
              <a:rPr lang="en-US" sz="3600" dirty="0"/>
            </a:br>
            <a:r>
              <a:rPr lang="en-US" sz="3600" dirty="0"/>
              <a:t>Differentiable Karplus-Strong Algorithm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1B02F3-DFC9-6A1F-E2B9-31EC4BAE2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02271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solidFill>
                  <a:srgbClr val="F2A18E"/>
                </a:solidFill>
              </a:rPr>
              <a:t>@DAFx26</a:t>
            </a:r>
          </a:p>
          <a:p>
            <a:r>
              <a:rPr lang="en-US" dirty="0"/>
              <a:t>Pablo Tablas de Paula, David Marttila, Rodrigo Mauricio Diaz,</a:t>
            </a:r>
          </a:p>
          <a:p>
            <a:r>
              <a:rPr lang="en-US" dirty="0"/>
              <a:t> Irán Román, Emmanouil Benetos &amp; Joshua D. Reiss</a:t>
            </a:r>
          </a:p>
          <a:p>
            <a:r>
              <a:rPr lang="en-US" sz="2000" dirty="0">
                <a:solidFill>
                  <a:srgbClr val="2C2F9D"/>
                </a:solidFill>
              </a:rPr>
              <a:t>Centre for Digital Music (C4DM), Queen Mary University of London</a:t>
            </a:r>
          </a:p>
        </p:txBody>
      </p:sp>
    </p:spTree>
    <p:extLst>
      <p:ext uri="{BB962C8B-B14F-4D97-AF65-F5344CB8AC3E}">
        <p14:creationId xmlns:p14="http://schemas.microsoft.com/office/powerpoint/2010/main" val="1481291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0144E-C228-C03F-FB30-B781F4FB9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BC9794-18E5-97DB-C53D-88196D040F82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Karplus-Strong Algorithm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3C32A8-768F-634B-7AAC-BBDC8DD2C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70" y="1573886"/>
            <a:ext cx="5611762" cy="1728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3BE81F3-BDFB-6B74-0BF1-EFE59D5E48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90932" y="1681707"/>
                <a:ext cx="4643838" cy="15658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Algorithm for plucked-strings / drum synthesis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400" dirty="0"/>
                  <a:t> controls pitch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  <m:f>
                          <m:fPr>
                            <m:ctrlP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3BE81F3-BDFB-6B74-0BF1-EFE59D5E4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0932" y="1681707"/>
                <a:ext cx="4643838" cy="1565883"/>
              </a:xfrm>
              <a:prstGeom prst="rect">
                <a:avLst/>
              </a:prstGeom>
              <a:blipFill>
                <a:blip r:embed="rId3"/>
                <a:stretch>
                  <a:fillRect l="-272" t="-2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2F30B552-B4CC-1122-4ED7-9BB29B868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70" y="4253520"/>
            <a:ext cx="6319162" cy="14554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F1867FB-E81B-F2F1-1CCF-E184F160B95C}"/>
                  </a:ext>
                </a:extLst>
              </p:cNvPr>
              <p:cNvSpPr txBox="1"/>
              <p:nvPr/>
            </p:nvSpPr>
            <p:spPr>
              <a:xfrm>
                <a:off x="6925291" y="5826657"/>
                <a:ext cx="3441466" cy="6050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1 − </m:t>
                          </m:r>
                          <m:sSub>
                            <m:sSubPr>
                              <m:ctrlP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  <m:r>
                            <a:rPr lang="en-GB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GB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GB" sz="160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GB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𝑖𝑛𝑡</m:t>
                                  </m:r>
                                </m:sub>
                              </m:sSub>
                            </m:sup>
                          </m:sSup>
                        </m:den>
                      </m:f>
                      <m:r>
                        <a:rPr lang="en-GB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800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F1867FB-E81B-F2F1-1CCF-E184F160B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291" y="5826657"/>
                <a:ext cx="3441466" cy="605037"/>
              </a:xfrm>
              <a:prstGeom prst="rect">
                <a:avLst/>
              </a:prstGeom>
              <a:blipFill>
                <a:blip r:embed="rId5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20D6D2B-2284-43BF-E5F8-29B7E83E60B5}"/>
                  </a:ext>
                </a:extLst>
              </p:cNvPr>
              <p:cNvSpPr txBox="1"/>
              <p:nvPr/>
            </p:nvSpPr>
            <p:spPr>
              <a:xfrm>
                <a:off x="7167311" y="2566343"/>
                <a:ext cx="2957426" cy="773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1 − </m:t>
                          </m:r>
                          <m:f>
                            <m:fPr>
                              <m:ctrlPr>
                                <a:rPr lang="en-GB" sz="16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6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GB" sz="16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160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16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(1+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GB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6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20D6D2B-2284-43BF-E5F8-29B7E83E6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311" y="2566343"/>
                <a:ext cx="2957426" cy="7731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6BC1DB5-05D3-F38A-48EB-29BD2E922D0E}"/>
              </a:ext>
            </a:extLst>
          </p:cNvPr>
          <p:cNvCxnSpPr>
            <a:cxnSpLocks/>
          </p:cNvCxnSpPr>
          <p:nvPr/>
        </p:nvCxnSpPr>
        <p:spPr>
          <a:xfrm>
            <a:off x="3165519" y="3339503"/>
            <a:ext cx="546510" cy="914017"/>
          </a:xfrm>
          <a:prstGeom prst="straightConnector1">
            <a:avLst/>
          </a:prstGeom>
          <a:ln w="38100">
            <a:solidFill>
              <a:srgbClr val="F2A18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8397D58-4322-C93D-85D9-8031E12EDB90}"/>
              </a:ext>
            </a:extLst>
          </p:cNvPr>
          <p:cNvSpPr txBox="1"/>
          <p:nvPr/>
        </p:nvSpPr>
        <p:spPr>
          <a:xfrm>
            <a:off x="3535544" y="3607915"/>
            <a:ext cx="2847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2A18E"/>
                </a:solidFill>
              </a:rPr>
              <a:t>Many extensions proposed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A8337F07-3A01-194E-B004-2654ED0B952C}"/>
              </a:ext>
            </a:extLst>
          </p:cNvPr>
          <p:cNvSpPr txBox="1">
            <a:spLocks/>
          </p:cNvSpPr>
          <p:nvPr/>
        </p:nvSpPr>
        <p:spPr>
          <a:xfrm>
            <a:off x="7310928" y="4117484"/>
            <a:ext cx="3055829" cy="15658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Independent control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Damping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Decay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Pluck 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Dynamics</a:t>
            </a:r>
            <a:endParaRPr lang="en-US" sz="14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110754F-A51A-BE12-AF25-23C156ADBD34}"/>
              </a:ext>
            </a:extLst>
          </p:cNvPr>
          <p:cNvSpPr txBox="1"/>
          <p:nvPr/>
        </p:nvSpPr>
        <p:spPr>
          <a:xfrm>
            <a:off x="212027" y="6129176"/>
            <a:ext cx="5786437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i="1" dirty="0">
                <a:solidFill>
                  <a:srgbClr val="222222"/>
                </a:solidFill>
                <a:ea typeface="Cambria Math"/>
                <a:cs typeface="Arial"/>
              </a:rPr>
              <a:t>K. Karplus and A. Strong, 1983. Digital Synthesis of Plucked-String and Drum Timbres. CMJ.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i="1" dirty="0">
                <a:solidFill>
                  <a:srgbClr val="222222"/>
                </a:solidFill>
                <a:ea typeface="Cambria Math"/>
                <a:cs typeface="Arial"/>
              </a:rPr>
              <a:t>Jaffe</a:t>
            </a:r>
            <a:r>
              <a:rPr lang="en-GB" sz="1000" b="0" i="1" dirty="0">
                <a:solidFill>
                  <a:srgbClr val="222222"/>
                </a:solidFill>
                <a:effectLst/>
                <a:ea typeface="Cambria Math"/>
                <a:cs typeface="Arial"/>
              </a:rPr>
              <a:t>, </a:t>
            </a:r>
            <a:r>
              <a:rPr lang="en-GB" sz="1000" i="1" dirty="0">
                <a:solidFill>
                  <a:srgbClr val="222222"/>
                </a:solidFill>
                <a:ea typeface="Cambria Math"/>
                <a:cs typeface="Arial"/>
              </a:rPr>
              <a:t>D.A</a:t>
            </a:r>
            <a:r>
              <a:rPr lang="en-GB" sz="1000" b="0" i="1" dirty="0">
                <a:solidFill>
                  <a:srgbClr val="222222"/>
                </a:solidFill>
                <a:effectLst/>
                <a:ea typeface="Cambria Math"/>
                <a:cs typeface="Arial"/>
              </a:rPr>
              <a:t>.</a:t>
            </a:r>
            <a:r>
              <a:rPr lang="en-GB" sz="1000" i="1" dirty="0">
                <a:solidFill>
                  <a:srgbClr val="222222"/>
                </a:solidFill>
                <a:ea typeface="Cambria Math"/>
                <a:cs typeface="Arial"/>
              </a:rPr>
              <a:t> and Smith</a:t>
            </a:r>
            <a:r>
              <a:rPr lang="en-GB" sz="1000" b="0" i="1" dirty="0">
                <a:solidFill>
                  <a:srgbClr val="222222"/>
                </a:solidFill>
                <a:effectLst/>
                <a:ea typeface="Cambria Math"/>
                <a:cs typeface="Arial"/>
              </a:rPr>
              <a:t>, </a:t>
            </a:r>
            <a:r>
              <a:rPr lang="en-GB" sz="1000" i="1" dirty="0">
                <a:solidFill>
                  <a:srgbClr val="222222"/>
                </a:solidFill>
                <a:ea typeface="Cambria Math"/>
                <a:cs typeface="Arial"/>
              </a:rPr>
              <a:t>J.O</a:t>
            </a:r>
            <a:r>
              <a:rPr lang="en-GB" sz="1000" b="0" i="1" dirty="0">
                <a:solidFill>
                  <a:srgbClr val="222222"/>
                </a:solidFill>
                <a:effectLst/>
                <a:ea typeface="Cambria Math"/>
                <a:cs typeface="Arial"/>
              </a:rPr>
              <a:t>., </a:t>
            </a:r>
            <a:r>
              <a:rPr lang="en-GB" sz="1000" i="1" dirty="0">
                <a:solidFill>
                  <a:srgbClr val="222222"/>
                </a:solidFill>
                <a:ea typeface="Cambria Math"/>
                <a:cs typeface="Arial"/>
              </a:rPr>
              <a:t>1983</a:t>
            </a:r>
            <a:r>
              <a:rPr lang="en-GB" sz="1000" b="0" i="1" dirty="0">
                <a:solidFill>
                  <a:srgbClr val="222222"/>
                </a:solidFill>
                <a:effectLst/>
                <a:ea typeface="Cambria Math"/>
                <a:cs typeface="Arial"/>
              </a:rPr>
              <a:t>. </a:t>
            </a:r>
            <a:r>
              <a:rPr lang="en-GB" sz="1000" i="1" dirty="0">
                <a:solidFill>
                  <a:srgbClr val="222222"/>
                </a:solidFill>
                <a:ea typeface="Cambria Math"/>
                <a:cs typeface="Arial"/>
              </a:rPr>
              <a:t>Extensions of the Karplus-Strong (…) algorithm. CMJ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i="1" dirty="0">
                <a:solidFill>
                  <a:srgbClr val="222222"/>
                </a:solidFill>
                <a:ea typeface="Cambria Math"/>
                <a:cs typeface="Arial"/>
              </a:rPr>
              <a:t>Välimäki, V. et al. 1996. Physical </a:t>
            </a:r>
            <a:r>
              <a:rPr lang="en-GB" sz="1000" i="1" dirty="0" err="1">
                <a:solidFill>
                  <a:srgbClr val="222222"/>
                </a:solidFill>
                <a:ea typeface="Cambria Math"/>
                <a:cs typeface="Arial"/>
              </a:rPr>
              <a:t>modeling</a:t>
            </a:r>
            <a:r>
              <a:rPr lang="en-GB" sz="1000" i="1" dirty="0">
                <a:solidFill>
                  <a:srgbClr val="222222"/>
                </a:solidFill>
                <a:ea typeface="Cambria Math"/>
                <a:cs typeface="Arial"/>
              </a:rPr>
              <a:t> of plucked string instruments (…). JAES.</a:t>
            </a:r>
          </a:p>
        </p:txBody>
      </p:sp>
    </p:spTree>
    <p:extLst>
      <p:ext uri="{BB962C8B-B14F-4D97-AF65-F5344CB8AC3E}">
        <p14:creationId xmlns:p14="http://schemas.microsoft.com/office/powerpoint/2010/main" val="246093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0" grpId="0"/>
      <p:bldP spid="34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AB31287-F3CF-00EF-E76B-2D8549E42FB2}"/>
              </a:ext>
            </a:extLst>
          </p:cNvPr>
          <p:cNvSpPr txBox="1">
            <a:spLocks/>
          </p:cNvSpPr>
          <p:nvPr/>
        </p:nvSpPr>
        <p:spPr>
          <a:xfrm>
            <a:off x="561218" y="799214"/>
            <a:ext cx="4775079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/>
          </a:p>
        </p:txBody>
      </p:sp>
      <p:pic>
        <p:nvPicPr>
          <p:cNvPr id="8" name="section-1-1-original-c-major">
            <a:hlinkClick r:id="" action="ppaction://media"/>
            <a:extLst>
              <a:ext uri="{FF2B5EF4-FFF2-40B4-BE49-F238E27FC236}">
                <a16:creationId xmlns:a16="http://schemas.microsoft.com/office/drawing/2014/main" id="{CC5968E4-9E5C-F0D0-05DD-B40F83BB6D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56268" y="1115271"/>
            <a:ext cx="4396435" cy="5210589"/>
          </a:xfrm>
          <a:prstGeom prst="rect">
            <a:avLst/>
          </a:prstGeom>
        </p:spPr>
      </p:pic>
      <p:pic>
        <p:nvPicPr>
          <p:cNvPr id="5" name="section-1-1-extended-parameter-sweep">
            <a:hlinkClick r:id="" action="ppaction://media"/>
            <a:extLst>
              <a:ext uri="{FF2B5EF4-FFF2-40B4-BE49-F238E27FC236}">
                <a16:creationId xmlns:a16="http://schemas.microsoft.com/office/drawing/2014/main" id="{C9346990-E751-40C3-E6E7-76B26397CD9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18117" y="1299938"/>
            <a:ext cx="4396435" cy="52105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9BDB9C-407B-F776-2AF5-DA741423794E}"/>
              </a:ext>
            </a:extLst>
          </p:cNvPr>
          <p:cNvSpPr txBox="1"/>
          <p:nvPr/>
        </p:nvSpPr>
        <p:spPr>
          <a:xfrm>
            <a:off x="376427" y="930606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Karplus-Strong Algorithm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C0CA3-95C7-E7D9-7A9F-BD0570B76D4B}"/>
              </a:ext>
            </a:extLst>
          </p:cNvPr>
          <p:cNvSpPr txBox="1"/>
          <p:nvPr/>
        </p:nvSpPr>
        <p:spPr>
          <a:xfrm>
            <a:off x="5466224" y="930606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Extended Karplus-Strong Algorithm</a:t>
            </a:r>
          </a:p>
        </p:txBody>
      </p:sp>
    </p:spTree>
    <p:extLst>
      <p:ext uri="{BB962C8B-B14F-4D97-AF65-F5344CB8AC3E}">
        <p14:creationId xmlns:p14="http://schemas.microsoft.com/office/powerpoint/2010/main" val="310195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CA196-C73B-D6E6-F270-A2165C954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D432E50-C498-1CE9-F5B7-48EB84BD047E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Synthesizer Sound Matching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E374BB-AEDB-2CA7-4A77-AF6568AB248B}"/>
              </a:ext>
            </a:extLst>
          </p:cNvPr>
          <p:cNvSpPr txBox="1">
            <a:spLocks/>
          </p:cNvSpPr>
          <p:nvPr/>
        </p:nvSpPr>
        <p:spPr>
          <a:xfrm>
            <a:off x="575881" y="5315272"/>
            <a:ext cx="11040233" cy="104820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C2F9D"/>
                </a:solidFill>
                <a:ea typeface="Cambria Math"/>
              </a:rPr>
              <a:t>Efficiency: </a:t>
            </a:r>
            <a:r>
              <a:rPr lang="en-GB" dirty="0">
                <a:ea typeface="Cambria Math"/>
              </a:rPr>
              <a:t>Karplus-Strong needs very few parameters to represent complex sounds.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2A18E"/>
                </a:solidFill>
                <a:ea typeface="Cambria Math"/>
              </a:rPr>
              <a:t>Interpretability: </a:t>
            </a:r>
            <a:r>
              <a:rPr lang="en-GB" dirty="0">
                <a:ea typeface="Cambria Math"/>
              </a:rPr>
              <a:t>the obtained parameters are psychoacoustic properties of a string.</a:t>
            </a:r>
            <a:endParaRPr lang="en-GB" b="0" dirty="0">
              <a:solidFill>
                <a:srgbClr val="2C2F9D"/>
              </a:solidFill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ea typeface="Cambria Math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ea typeface="Cambria Math"/>
            </a:endParaRPr>
          </a:p>
        </p:txBody>
      </p:sp>
      <p:pic>
        <p:nvPicPr>
          <p:cNvPr id="9" name="Picture 8" descr="A piano keyboard with knobs and dials&#10;&#10;AI-generated content may be incorrect.">
            <a:extLst>
              <a:ext uri="{FF2B5EF4-FFF2-40B4-BE49-F238E27FC236}">
                <a16:creationId xmlns:a16="http://schemas.microsoft.com/office/drawing/2014/main" id="{007F65C1-EEA8-F267-4933-1BF6E64DC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0150" y="1835522"/>
            <a:ext cx="1935899" cy="1645171"/>
          </a:xfrm>
          <a:prstGeom prst="rect">
            <a:avLst/>
          </a:prstGeom>
        </p:spPr>
      </p:pic>
      <p:pic>
        <p:nvPicPr>
          <p:cNvPr id="10" name="Picture 9" descr="An orange sound wave on a white background&#10;&#10;AI-generated content may be incorrect.">
            <a:extLst>
              <a:ext uri="{FF2B5EF4-FFF2-40B4-BE49-F238E27FC236}">
                <a16:creationId xmlns:a16="http://schemas.microsoft.com/office/drawing/2014/main" id="{2E4DBC8C-1C6D-D9B3-F73B-674660D7FE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70" y="1784529"/>
            <a:ext cx="2421037" cy="1737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F025D60-9FEC-48D8-CD3A-1F608F27D6C3}"/>
                  </a:ext>
                </a:extLst>
              </p:cNvPr>
              <p:cNvSpPr txBox="1"/>
              <p:nvPr/>
            </p:nvSpPr>
            <p:spPr>
              <a:xfrm>
                <a:off x="4488577" y="2284147"/>
                <a:ext cx="535788" cy="7697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F025D60-9FEC-48D8-CD3A-1F608F27D6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577" y="2284147"/>
                <a:ext cx="535788" cy="769763"/>
              </a:xfrm>
              <a:prstGeom prst="rect">
                <a:avLst/>
              </a:prstGeom>
              <a:blipFill>
                <a:blip r:embed="rId4"/>
                <a:stretch>
                  <a:fillRect l="-23256" t="-18033" r="-2093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Arrow 11">
            <a:extLst>
              <a:ext uri="{FF2B5EF4-FFF2-40B4-BE49-F238E27FC236}">
                <a16:creationId xmlns:a16="http://schemas.microsoft.com/office/drawing/2014/main" id="{D033FCEA-0F0B-C8FE-0BB1-13265B10C867}"/>
              </a:ext>
            </a:extLst>
          </p:cNvPr>
          <p:cNvSpPr/>
          <p:nvPr/>
        </p:nvSpPr>
        <p:spPr>
          <a:xfrm>
            <a:off x="7652422" y="2569238"/>
            <a:ext cx="1167320" cy="13361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3" name="Picture 12" descr="An orange sound wave on a white background&#10;&#10;AI-generated content may be incorrect.">
            <a:extLst>
              <a:ext uri="{FF2B5EF4-FFF2-40B4-BE49-F238E27FC236}">
                <a16:creationId xmlns:a16="http://schemas.microsoft.com/office/drawing/2014/main" id="{397B951F-B7B3-A226-9918-FE38C20FD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115" y="1784529"/>
            <a:ext cx="2421037" cy="1737900"/>
          </a:xfrm>
          <a:prstGeom prst="rect">
            <a:avLst/>
          </a:prstGeom>
        </p:spPr>
      </p:pic>
      <p:cxnSp>
        <p:nvCxnSpPr>
          <p:cNvPr id="14" name="Curved Connector 13">
            <a:extLst>
              <a:ext uri="{FF2B5EF4-FFF2-40B4-BE49-F238E27FC236}">
                <a16:creationId xmlns:a16="http://schemas.microsoft.com/office/drawing/2014/main" id="{9B9BB54B-53DB-92A3-E1EE-FAA3B0B5AD27}"/>
              </a:ext>
            </a:extLst>
          </p:cNvPr>
          <p:cNvCxnSpPr>
            <a:cxnSpLocks/>
            <a:stCxn id="11" idx="2"/>
            <a:endCxn id="9" idx="2"/>
          </p:cNvCxnSpPr>
          <p:nvPr/>
        </p:nvCxnSpPr>
        <p:spPr>
          <a:xfrm rot="16200000" flipH="1">
            <a:off x="5438894" y="2371486"/>
            <a:ext cx="426783" cy="1791629"/>
          </a:xfrm>
          <a:prstGeom prst="curvedConnector3">
            <a:avLst>
              <a:gd name="adj1" fmla="val 15356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Arrow 14">
            <a:extLst>
              <a:ext uri="{FF2B5EF4-FFF2-40B4-BE49-F238E27FC236}">
                <a16:creationId xmlns:a16="http://schemas.microsoft.com/office/drawing/2014/main" id="{A32F693D-9122-A9DD-3AE1-72101CDEBA51}"/>
              </a:ext>
            </a:extLst>
          </p:cNvPr>
          <p:cNvSpPr/>
          <p:nvPr/>
        </p:nvSpPr>
        <p:spPr>
          <a:xfrm>
            <a:off x="3311473" y="2569237"/>
            <a:ext cx="1167320" cy="13361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26AEC87-FDA8-D3D8-B5A4-7333776E43CE}"/>
                  </a:ext>
                </a:extLst>
              </p:cNvPr>
              <p:cNvSpPr txBox="1"/>
              <p:nvPr/>
            </p:nvSpPr>
            <p:spPr>
              <a:xfrm>
                <a:off x="9801452" y="3398259"/>
                <a:ext cx="73036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8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sz="4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480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26AEC87-FDA8-D3D8-B5A4-7333776E4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1452" y="3398259"/>
                <a:ext cx="730361" cy="830997"/>
              </a:xfrm>
              <a:prstGeom prst="rect">
                <a:avLst/>
              </a:prstGeom>
              <a:blipFill>
                <a:blip r:embed="rId5"/>
                <a:stretch>
                  <a:fillRect l="-3390" t="-7463" r="-1695" b="-17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66A9638-53F5-AD0C-4322-D942B38DAA51}"/>
                  </a:ext>
                </a:extLst>
              </p:cNvPr>
              <p:cNvSpPr txBox="1"/>
              <p:nvPr/>
            </p:nvSpPr>
            <p:spPr>
              <a:xfrm>
                <a:off x="1617107" y="3398259"/>
                <a:ext cx="73036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smtClean="0">
                          <a:latin typeface="Cambria Math" panose="02040503050406030204" pitchFamily="18" charset="0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en-US" sz="480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66A9638-53F5-AD0C-4322-D942B38DA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107" y="3398259"/>
                <a:ext cx="730361" cy="830997"/>
              </a:xfrm>
              <a:prstGeom prst="rect">
                <a:avLst/>
              </a:prstGeom>
              <a:blipFill>
                <a:blip r:embed="rId6"/>
                <a:stretch>
                  <a:fillRect l="-3448" r="-1724" b="-17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5CC0837-7B8F-2218-1BA8-0FC088A84B69}"/>
                  </a:ext>
                </a:extLst>
              </p:cNvPr>
              <p:cNvSpPr txBox="1"/>
              <p:nvPr/>
            </p:nvSpPr>
            <p:spPr>
              <a:xfrm>
                <a:off x="3500456" y="2055157"/>
                <a:ext cx="73036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5CC0837-7B8F-2218-1BA8-0FC088A84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456" y="2055157"/>
                <a:ext cx="730361" cy="523220"/>
              </a:xfrm>
              <a:prstGeom prst="rect">
                <a:avLst/>
              </a:prstGeom>
              <a:blipFill>
                <a:blip r:embed="rId7"/>
                <a:stretch>
                  <a:fillRect l="-10169" r="-30508"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8EA933-B3FC-19F0-DB52-DEE44C8A75A8}"/>
                  </a:ext>
                </a:extLst>
              </p:cNvPr>
              <p:cNvSpPr txBox="1"/>
              <p:nvPr/>
            </p:nvSpPr>
            <p:spPr>
              <a:xfrm>
                <a:off x="7821741" y="2028631"/>
                <a:ext cx="730361" cy="5414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8EA933-B3FC-19F0-DB52-DEE44C8A75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1741" y="2028631"/>
                <a:ext cx="730361" cy="541495"/>
              </a:xfrm>
              <a:prstGeom prst="rect">
                <a:avLst/>
              </a:prstGeom>
              <a:blipFill>
                <a:blip r:embed="rId8"/>
                <a:stretch>
                  <a:fillRect l="-3390" t="-4545" r="-33898" b="-20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5AF14F0-0636-8A2C-D044-AE6440BBFC8A}"/>
                  </a:ext>
                </a:extLst>
              </p:cNvPr>
              <p:cNvSpPr txBox="1"/>
              <p:nvPr/>
            </p:nvSpPr>
            <p:spPr>
              <a:xfrm>
                <a:off x="5091268" y="3892694"/>
                <a:ext cx="200946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GB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acc>
                                <m:accPr>
                                  <m:chr m:val="̂"/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d>
                        </m:e>
                      </m:func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5AF14F0-0636-8A2C-D044-AE6440BBF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268" y="3892694"/>
                <a:ext cx="2009461" cy="523220"/>
              </a:xfrm>
              <a:prstGeom prst="rect">
                <a:avLst/>
              </a:prstGeom>
              <a:blipFill>
                <a:blip r:embed="rId9"/>
                <a:stretch>
                  <a:fillRect t="-4762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5D5655CE-1130-579E-C624-EFA5E3B8DF35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5221318" y="1525176"/>
            <a:ext cx="294124" cy="1223819"/>
          </a:xfrm>
          <a:prstGeom prst="curvedConnector3">
            <a:avLst>
              <a:gd name="adj1" fmla="val 17772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id="{DB403609-059D-FB52-58E7-6BF8D0301571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5491073" y="1257199"/>
            <a:ext cx="292346" cy="1761550"/>
          </a:xfrm>
          <a:prstGeom prst="curvedConnector3">
            <a:avLst>
              <a:gd name="adj1" fmla="val 17819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>
            <a:extLst>
              <a:ext uri="{FF2B5EF4-FFF2-40B4-BE49-F238E27FC236}">
                <a16:creationId xmlns:a16="http://schemas.microsoft.com/office/drawing/2014/main" id="{26364ED8-2E74-2C1A-C878-BBF8F9ACBBFC}"/>
              </a:ext>
            </a:extLst>
          </p:cNvPr>
          <p:cNvCxnSpPr>
            <a:cxnSpLocks/>
            <a:stCxn id="11" idx="0"/>
          </p:cNvCxnSpPr>
          <p:nvPr/>
        </p:nvCxnSpPr>
        <p:spPr>
          <a:xfrm rot="5400000" flipH="1" flipV="1">
            <a:off x="5759049" y="987445"/>
            <a:ext cx="294124" cy="2299281"/>
          </a:xfrm>
          <a:prstGeom prst="curvedConnector3">
            <a:avLst>
              <a:gd name="adj1" fmla="val 17772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>
            <a:extLst>
              <a:ext uri="{FF2B5EF4-FFF2-40B4-BE49-F238E27FC236}">
                <a16:creationId xmlns:a16="http://schemas.microsoft.com/office/drawing/2014/main" id="{C53A7FF5-034C-05B0-342D-1085214DF4B9}"/>
              </a:ext>
            </a:extLst>
          </p:cNvPr>
          <p:cNvCxnSpPr>
            <a:cxnSpLocks/>
            <a:stCxn id="11" idx="2"/>
          </p:cNvCxnSpPr>
          <p:nvPr/>
        </p:nvCxnSpPr>
        <p:spPr>
          <a:xfrm rot="5400000" flipH="1" flipV="1">
            <a:off x="5244445" y="2323137"/>
            <a:ext cx="242799" cy="1218748"/>
          </a:xfrm>
          <a:prstGeom prst="curvedConnector3">
            <a:avLst>
              <a:gd name="adj1" fmla="val -9415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id="{78ABB0D1-1186-78C3-4FC8-93FFC1FD9CD6}"/>
              </a:ext>
            </a:extLst>
          </p:cNvPr>
          <p:cNvCxnSpPr>
            <a:cxnSpLocks/>
            <a:stCxn id="11" idx="2"/>
          </p:cNvCxnSpPr>
          <p:nvPr/>
        </p:nvCxnSpPr>
        <p:spPr>
          <a:xfrm rot="5400000" flipH="1" flipV="1">
            <a:off x="5510124" y="2057458"/>
            <a:ext cx="242799" cy="1750106"/>
          </a:xfrm>
          <a:prstGeom prst="curvedConnector3">
            <a:avLst>
              <a:gd name="adj1" fmla="val -9415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>
            <a:extLst>
              <a:ext uri="{FF2B5EF4-FFF2-40B4-BE49-F238E27FC236}">
                <a16:creationId xmlns:a16="http://schemas.microsoft.com/office/drawing/2014/main" id="{26E8E326-0209-8190-4510-9CBF64EA7A23}"/>
              </a:ext>
            </a:extLst>
          </p:cNvPr>
          <p:cNvCxnSpPr>
            <a:cxnSpLocks/>
            <a:stCxn id="11" idx="2"/>
          </p:cNvCxnSpPr>
          <p:nvPr/>
        </p:nvCxnSpPr>
        <p:spPr>
          <a:xfrm rot="5400000" flipH="1" flipV="1">
            <a:off x="5784730" y="1790203"/>
            <a:ext cx="235447" cy="2291967"/>
          </a:xfrm>
          <a:prstGeom prst="curvedConnector3">
            <a:avLst>
              <a:gd name="adj1" fmla="val -9709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>
            <a:extLst>
              <a:ext uri="{FF2B5EF4-FFF2-40B4-BE49-F238E27FC236}">
                <a16:creationId xmlns:a16="http://schemas.microsoft.com/office/drawing/2014/main" id="{526B6F8C-B1E0-2A1C-33CE-CDFC1644F7CF}"/>
              </a:ext>
            </a:extLst>
          </p:cNvPr>
          <p:cNvCxnSpPr>
            <a:stCxn id="17" idx="2"/>
            <a:endCxn id="20" idx="2"/>
          </p:cNvCxnSpPr>
          <p:nvPr/>
        </p:nvCxnSpPr>
        <p:spPr>
          <a:xfrm rot="16200000" flipH="1">
            <a:off x="3945814" y="2265729"/>
            <a:ext cx="186658" cy="4113711"/>
          </a:xfrm>
          <a:prstGeom prst="curvedConnector3">
            <a:avLst>
              <a:gd name="adj1" fmla="val 2224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4C5DACD3-3921-3220-67FF-83FBE100E89E}"/>
              </a:ext>
            </a:extLst>
          </p:cNvPr>
          <p:cNvCxnSpPr>
            <a:stCxn id="16" idx="2"/>
            <a:endCxn id="20" idx="2"/>
          </p:cNvCxnSpPr>
          <p:nvPr/>
        </p:nvCxnSpPr>
        <p:spPr>
          <a:xfrm rot="5400000">
            <a:off x="8037987" y="2287268"/>
            <a:ext cx="186658" cy="4070634"/>
          </a:xfrm>
          <a:prstGeom prst="curvedConnector3">
            <a:avLst>
              <a:gd name="adj1" fmla="val 2224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04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701B5-6745-EE8A-2FC2-53C2B6B1F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>
            <a:extLst>
              <a:ext uri="{FF2B5EF4-FFF2-40B4-BE49-F238E27FC236}">
                <a16:creationId xmlns:a16="http://schemas.microsoft.com/office/drawing/2014/main" id="{8536BCFD-2685-B5D2-1F62-B9DA73B1B6D7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Units of Change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92C178E-A633-4636-410D-6D76C79B3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67" y="3919943"/>
            <a:ext cx="3647523" cy="14930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2349CB-7153-0566-9243-E9142E35707E}"/>
              </a:ext>
            </a:extLst>
          </p:cNvPr>
          <p:cNvSpPr txBox="1"/>
          <p:nvPr/>
        </p:nvSpPr>
        <p:spPr>
          <a:xfrm>
            <a:off x="1856745" y="1250544"/>
            <a:ext cx="20954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2C2F9D"/>
                </a:solidFill>
              </a:rPr>
              <a:t>Impulse Response</a:t>
            </a:r>
          </a:p>
          <a:p>
            <a:pPr algn="ctr"/>
            <a:r>
              <a:rPr lang="en-US" sz="1400" dirty="0">
                <a:solidFill>
                  <a:srgbClr val="2C2F9D"/>
                </a:solidFill>
              </a:rPr>
              <a:t>no change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4EE539-E001-699E-04A7-79430915193C}"/>
              </a:ext>
            </a:extLst>
          </p:cNvPr>
          <p:cNvSpPr txBox="1"/>
          <p:nvPr/>
        </p:nvSpPr>
        <p:spPr>
          <a:xfrm>
            <a:off x="8478353" y="1250544"/>
            <a:ext cx="2063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2A18E"/>
                </a:solidFill>
              </a:rPr>
              <a:t>Frames</a:t>
            </a:r>
          </a:p>
          <a:p>
            <a:pPr algn="ctr"/>
            <a:r>
              <a:rPr lang="en-US" sz="1400" dirty="0">
                <a:solidFill>
                  <a:srgbClr val="F2A18E"/>
                </a:solidFill>
              </a:rPr>
              <a:t>high rate (</a:t>
            </a:r>
            <a:r>
              <a:rPr lang="en-US" sz="1400" i="1" dirty="0">
                <a:solidFill>
                  <a:srgbClr val="F2A18E"/>
                </a:solidFill>
              </a:rPr>
              <a:t>e.g., </a:t>
            </a:r>
            <a:r>
              <a:rPr lang="en-US" sz="1400" dirty="0">
                <a:solidFill>
                  <a:srgbClr val="F2A18E"/>
                </a:solidFill>
              </a:rPr>
              <a:t>62.5Hz)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18C2D1A-6124-5DD8-C62A-8103BB8CBB1D}"/>
              </a:ext>
            </a:extLst>
          </p:cNvPr>
          <p:cNvCxnSpPr/>
          <p:nvPr/>
        </p:nvCxnSpPr>
        <p:spPr>
          <a:xfrm>
            <a:off x="1858651" y="5759775"/>
            <a:ext cx="8474697" cy="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D7B7C77-FFD3-F771-C156-B7AD118DC0D0}"/>
              </a:ext>
            </a:extLst>
          </p:cNvPr>
          <p:cNvSpPr txBox="1"/>
          <p:nvPr/>
        </p:nvSpPr>
        <p:spPr>
          <a:xfrm>
            <a:off x="888655" y="5776089"/>
            <a:ext cx="20922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2C2F9D"/>
                </a:solidFill>
              </a:rPr>
              <a:t>- degrees of freedom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41C635-FBBE-2803-8421-FD0C86E1BED5}"/>
              </a:ext>
            </a:extLst>
          </p:cNvPr>
          <p:cNvSpPr txBox="1"/>
          <p:nvPr/>
        </p:nvSpPr>
        <p:spPr>
          <a:xfrm>
            <a:off x="9451037" y="5768347"/>
            <a:ext cx="1455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2A18E"/>
                </a:solidFill>
              </a:rPr>
              <a:t>+ Expressivity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E5DF202-7904-8588-638D-B56E856A84CA}"/>
              </a:ext>
            </a:extLst>
          </p:cNvPr>
          <p:cNvSpPr txBox="1"/>
          <p:nvPr/>
        </p:nvSpPr>
        <p:spPr>
          <a:xfrm>
            <a:off x="1856745" y="536517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C2F9D"/>
                </a:solidFill>
              </a:rPr>
              <a:t>time-invariant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B090518-54DF-F5A5-4E7F-E8E81AD0E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961" y="3592652"/>
            <a:ext cx="1843552" cy="215081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EE0CD33-8D23-2833-3649-D58D7A89C5C4}"/>
              </a:ext>
            </a:extLst>
          </p:cNvPr>
          <p:cNvSpPr txBox="1"/>
          <p:nvPr/>
        </p:nvSpPr>
        <p:spPr>
          <a:xfrm>
            <a:off x="4715301" y="1245034"/>
            <a:ext cx="2761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022F0"/>
                </a:solidFill>
              </a:rPr>
              <a:t>Events</a:t>
            </a:r>
          </a:p>
          <a:p>
            <a:pPr algn="ctr"/>
            <a:r>
              <a:rPr lang="en-US" sz="1400" dirty="0">
                <a:solidFill>
                  <a:srgbClr val="F022F0"/>
                </a:solidFill>
              </a:rPr>
              <a:t>low rate (</a:t>
            </a:r>
            <a:r>
              <a:rPr lang="en-US" sz="1400" i="1" dirty="0">
                <a:solidFill>
                  <a:srgbClr val="F022F0"/>
                </a:solidFill>
              </a:rPr>
              <a:t>e.g., </a:t>
            </a:r>
            <a:r>
              <a:rPr lang="en-US" sz="1400" dirty="0">
                <a:solidFill>
                  <a:srgbClr val="F022F0"/>
                </a:solidFill>
              </a:rPr>
              <a:t>2-10 in 4s)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E3CD634-877B-CEC3-6BC8-7C379127745B}"/>
              </a:ext>
            </a:extLst>
          </p:cNvPr>
          <p:cNvSpPr txBox="1"/>
          <p:nvPr/>
        </p:nvSpPr>
        <p:spPr>
          <a:xfrm>
            <a:off x="5863472" y="-10180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8F59D4A2-38BD-F332-A68C-636BD1BCB7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418" y="2128550"/>
            <a:ext cx="2369527" cy="128102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9AC9617-D205-1733-89E9-63A1D2FB10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4347" y="4354571"/>
            <a:ext cx="2143671" cy="120581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B27F235-1C82-B34B-3E7B-48F5E5A6F9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0427" y="3243019"/>
            <a:ext cx="2596618" cy="112596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2795413-A6FA-644F-154C-F4FB44E44B29}"/>
              </a:ext>
            </a:extLst>
          </p:cNvPr>
          <p:cNvSpPr txBox="1"/>
          <p:nvPr/>
        </p:nvSpPr>
        <p:spPr>
          <a:xfrm>
            <a:off x="8827808" y="5365176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2A18E"/>
                </a:solidFill>
              </a:rPr>
              <a:t> time-varying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9A10612-D5B9-116E-FD5A-926C4C7CD5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1559" y="1997534"/>
            <a:ext cx="2596618" cy="172476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F78E871-28F2-7E40-EB50-0D0D47699FDF}"/>
              </a:ext>
            </a:extLst>
          </p:cNvPr>
          <p:cNvSpPr txBox="1"/>
          <p:nvPr/>
        </p:nvSpPr>
        <p:spPr>
          <a:xfrm>
            <a:off x="5444016" y="6292547"/>
            <a:ext cx="16482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022F0"/>
                </a:solidFill>
              </a:rPr>
              <a:t>Closer to symbolic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CD81DB4-27A0-F309-EFF6-6E68C553CEE3}"/>
              </a:ext>
            </a:extLst>
          </p:cNvPr>
          <p:cNvSpPr txBox="1"/>
          <p:nvPr/>
        </p:nvSpPr>
        <p:spPr>
          <a:xfrm>
            <a:off x="4942912" y="6010773"/>
            <a:ext cx="1502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F022F0"/>
                </a:solidFill>
              </a:rPr>
              <a:t>+ interpretable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8C47C9-50C9-07FE-865A-6E966503F317}"/>
              </a:ext>
            </a:extLst>
          </p:cNvPr>
          <p:cNvSpPr txBox="1"/>
          <p:nvPr/>
        </p:nvSpPr>
        <p:spPr>
          <a:xfrm>
            <a:off x="8922713" y="6077590"/>
            <a:ext cx="1188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2A18E"/>
                </a:solidFill>
              </a:rPr>
              <a:t>performance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C8971B5-4F27-906C-C96A-43EEB2274F64}"/>
              </a:ext>
            </a:extLst>
          </p:cNvPr>
          <p:cNvSpPr txBox="1"/>
          <p:nvPr/>
        </p:nvSpPr>
        <p:spPr>
          <a:xfrm>
            <a:off x="1818272" y="6125272"/>
            <a:ext cx="1317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C2F9D"/>
                </a:solidFill>
              </a:rPr>
              <a:t>tone-matching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C69D656-FD1C-5DBB-050E-BA197BEF537A}"/>
              </a:ext>
            </a:extLst>
          </p:cNvPr>
          <p:cNvSpPr txBox="1"/>
          <p:nvPr/>
        </p:nvSpPr>
        <p:spPr>
          <a:xfrm>
            <a:off x="3820669" y="5702636"/>
            <a:ext cx="4455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022F0"/>
                </a:solidFill>
              </a:rPr>
              <a:t>Sweet spot for plucked/struck instruments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7251D4D7-8BCD-73DD-EA9E-F1118DCBCA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681" y="1934103"/>
            <a:ext cx="2627717" cy="258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4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29" grpId="0"/>
      <p:bldP spid="30" grpId="0"/>
      <p:bldP spid="31" grpId="0"/>
      <p:bldP spid="33" grpId="0"/>
      <p:bldP spid="32" grpId="0"/>
      <p:bldP spid="41" grpId="0"/>
      <p:bldP spid="42" grpId="0"/>
      <p:bldP spid="43" grpId="0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19A61-DD73-5E9A-5336-38F94E013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>
            <a:extLst>
              <a:ext uri="{FF2B5EF4-FFF2-40B4-BE49-F238E27FC236}">
                <a16:creationId xmlns:a16="http://schemas.microsoft.com/office/drawing/2014/main" id="{18E53F45-557D-D43E-473A-A196C7B3769D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Units of Change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B746E78-9961-C816-7D86-7BE5395C03C5}"/>
                  </a:ext>
                </a:extLst>
              </p:cNvPr>
              <p:cNvSpPr txBox="1"/>
              <p:nvPr/>
            </p:nvSpPr>
            <p:spPr>
              <a:xfrm>
                <a:off x="1003273" y="3059668"/>
                <a:ext cx="27613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022F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>
                    <a:solidFill>
                      <a:srgbClr val="F022F0"/>
                    </a:solidFill>
                  </a:rPr>
                  <a:t> events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B746E78-9961-C816-7D86-7BE5395C0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273" y="3059668"/>
                <a:ext cx="2761396" cy="461665"/>
              </a:xfrm>
              <a:prstGeom prst="rect">
                <a:avLst/>
              </a:prstGeom>
              <a:blipFill>
                <a:blip r:embed="rId2"/>
                <a:stretch>
                  <a:fillRect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70B56CE9-976B-F1A3-8584-43D348DD9B79}"/>
              </a:ext>
            </a:extLst>
          </p:cNvPr>
          <p:cNvSpPr txBox="1"/>
          <p:nvPr/>
        </p:nvSpPr>
        <p:spPr>
          <a:xfrm>
            <a:off x="5863472" y="-10180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67AC761-F634-4A9C-03E8-ED000C55FDCE}"/>
              </a:ext>
            </a:extLst>
          </p:cNvPr>
          <p:cNvCxnSpPr/>
          <p:nvPr/>
        </p:nvCxnSpPr>
        <p:spPr>
          <a:xfrm>
            <a:off x="3037114" y="3287486"/>
            <a:ext cx="20247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E23142-D0F2-217B-D8EA-90F7FF55A9C5}"/>
                  </a:ext>
                </a:extLst>
              </p:cNvPr>
              <p:cNvSpPr txBox="1"/>
              <p:nvPr/>
            </p:nvSpPr>
            <p:spPr>
              <a:xfrm>
                <a:off x="5395490" y="3072042"/>
                <a:ext cx="47311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𝑒𝑥𝑖𝑠𝑡𝑠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𝑡𝑖𝑚𝑒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𝑡𝑖𝑚𝑏𝑟𝑒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E23142-D0F2-217B-D8EA-90F7FF55A9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490" y="3072042"/>
                <a:ext cx="4731103" cy="430887"/>
              </a:xfrm>
              <a:prstGeom prst="rect">
                <a:avLst/>
              </a:prstGeom>
              <a:blipFill>
                <a:blip r:embed="rId3"/>
                <a:stretch>
                  <a:fillRect l="-1070" r="-1872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E67D8C-E5D9-2DEE-C2A5-FFE58F1F33B6}"/>
              </a:ext>
            </a:extLst>
          </p:cNvPr>
          <p:cNvCxnSpPr>
            <a:cxnSpLocks/>
          </p:cNvCxnSpPr>
          <p:nvPr/>
        </p:nvCxnSpPr>
        <p:spPr>
          <a:xfrm>
            <a:off x="6934200" y="3521333"/>
            <a:ext cx="0" cy="9635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B7D1F36-DD3F-EA09-00BD-E594E5084FE8}"/>
                  </a:ext>
                </a:extLst>
              </p:cNvPr>
              <p:cNvSpPr txBox="1"/>
              <p:nvPr/>
            </p:nvSpPr>
            <p:spPr>
              <a:xfrm>
                <a:off x="6133736" y="4503318"/>
                <a:ext cx="16273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𝑒𝑥𝑖𝑠𝑡𝑠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∈{0,1}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B7D1F36-DD3F-EA09-00BD-E594E5084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736" y="4503318"/>
                <a:ext cx="1627305" cy="369332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407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D26BD-2E94-4C21-F6F5-F68129563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3CE4AEF-061F-A75E-7AB3-D7BEE6A53CCC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Differentiable Digital Signal Processing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898F9CA6-53CC-3974-BC6D-3A4BCB0D198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8824" y="1384019"/>
                <a:ext cx="10794351" cy="454325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ea typeface="Cambria Math"/>
                  </a:rPr>
                  <a:t>Differentiable DSP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ea typeface="Cambria Math"/>
                  </a:rPr>
                  <a:t> Obtain parameters’ gradients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ea typeface="Cambria Math"/>
                  </a:rPr>
                  <a:t> fast optimization (if convex!)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Arial" panose="020B0604020202020204" pitchFamily="34" charset="0"/>
                    <a:ea typeface="Cambria Math"/>
                    <a:cs typeface="Arial" panose="020B0604020202020204" pitchFamily="34" charset="0"/>
                  </a:rPr>
                  <a:t>Coined by </a:t>
                </a:r>
                <a:r>
                  <a:rPr lang="en-GB" sz="14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Engel, J. et al. 2020. DDSP: Differentiable digital signal processing. </a:t>
                </a:r>
                <a:r>
                  <a:rPr lang="en-GB" sz="1400" b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ICLR</a:t>
                </a:r>
                <a:r>
                  <a:rPr lang="en-GB" sz="14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1400" dirty="0">
                  <a:latin typeface="Arial" panose="020B0604020202020204" pitchFamily="34" charset="0"/>
                  <a:ea typeface="Cambria Math"/>
                  <a:cs typeface="Arial" panose="020B06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ea typeface="Cambria Math"/>
                  </a:rPr>
                  <a:t>Applied in: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2C2F9D"/>
                    </a:solidFill>
                    <a:ea typeface="Cambria Math"/>
                  </a:rPr>
                  <a:t>Reverberation</a:t>
                </a:r>
                <a:endParaRPr lang="en-US" dirty="0">
                  <a:solidFill>
                    <a:srgbClr val="2C2F9D"/>
                  </a:solidFill>
                  <a:ea typeface="Cambria Math"/>
                </a:endParaRP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Dal Santo, G. et al. 2025, </a:t>
                </a:r>
                <a:r>
                  <a:rPr lang="en-GB" sz="1200" b="0" i="1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FLAMO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. An open-source library for frequency-domain differentiable audio processing. </a:t>
                </a:r>
                <a:r>
                  <a:rPr lang="en-GB" sz="1200" b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ICASSP.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Mezza, A.I., et al. 2025. Differentiable scattering delay networks for artificial reverberation. </a:t>
                </a:r>
                <a:r>
                  <a:rPr lang="en-GB" sz="1200" b="0" i="0" dirty="0" err="1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DAFx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.</a:t>
                </a:r>
                <a:endParaRPr lang="en-GB" sz="1200" b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sz="1400" dirty="0">
                    <a:solidFill>
                      <a:srgbClr val="F2A18E"/>
                    </a:solidFill>
                    <a:latin typeface="Arial" panose="020B0604020202020204" pitchFamily="34" charset="0"/>
                  </a:rPr>
                  <a:t>Sound Synthesis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Caspe, F. et al. 2022. </a:t>
                </a:r>
                <a:r>
                  <a:rPr lang="en-GB" sz="1200" b="0" i="1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DDX7: Differentiable FM synthesis of musical instrument sounds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. </a:t>
                </a:r>
                <a:r>
                  <a:rPr lang="en-GB" sz="1200" b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ISMIR.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Hayes, B. et al. 2021. </a:t>
                </a:r>
                <a:r>
                  <a:rPr lang="en-GB" sz="1200" b="0" i="1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Neural </a:t>
                </a:r>
                <a:r>
                  <a:rPr lang="en-GB" sz="1200" i="1" dirty="0">
                    <a:solidFill>
                      <a:srgbClr val="222222"/>
                    </a:solidFill>
                    <a:latin typeface="Arial" panose="020B0604020202020204" pitchFamily="34" charset="0"/>
                  </a:rPr>
                  <a:t>W</a:t>
                </a:r>
                <a:r>
                  <a:rPr lang="en-GB" sz="1200" b="0" i="1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aveshaping synthesis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. ISMIR.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GB" sz="1200" b="0" i="0" dirty="0" err="1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Mitcheltree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, C.  </a:t>
                </a:r>
                <a:r>
                  <a:rPr lang="en-GB" sz="1200" dirty="0">
                    <a:solidFill>
                      <a:srgbClr val="222222"/>
                    </a:solidFill>
                    <a:latin typeface="Arial" panose="020B0604020202020204" pitchFamily="34" charset="0"/>
                  </a:rPr>
                  <a:t>e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t al. 2025, </a:t>
                </a:r>
                <a:r>
                  <a:rPr lang="en-GB" sz="1200" b="0" i="1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Modulation Discovery with Differentiable Digital Signal Processing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. WASPAA</a:t>
                </a:r>
                <a:endParaRPr lang="en-GB" sz="1200" dirty="0">
                  <a:solidFill>
                    <a:srgbClr val="222222"/>
                  </a:solidFill>
                  <a:latin typeface="Arial" panose="020B06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sz="1400" b="0" i="0" dirty="0">
                    <a:solidFill>
                      <a:srgbClr val="2C2F9D"/>
                    </a:solidFill>
                    <a:effectLst/>
                    <a:latin typeface="Arial" panose="020B0604020202020204" pitchFamily="34" charset="0"/>
                  </a:rPr>
                  <a:t>Vocal Tract Area Estimation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GB" sz="1200" b="0" i="0" dirty="0" err="1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Südholt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, D. et al. 2023. </a:t>
                </a:r>
                <a:r>
                  <a:rPr lang="en-GB" sz="1200" b="0" i="1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Vocal tract area estimation by gradient descent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. </a:t>
                </a:r>
                <a:r>
                  <a:rPr lang="en-GB" sz="1200" b="0" dirty="0" err="1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DAFx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.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GB" sz="1200" dirty="0">
                    <a:solidFill>
                      <a:srgbClr val="222222"/>
                    </a:solidFill>
                    <a:latin typeface="Arial" panose="020B0604020202020204" pitchFamily="34" charset="0"/>
                  </a:rPr>
                  <a:t>Cámara, M. et al. 2025, </a:t>
                </a:r>
                <a:r>
                  <a:rPr lang="en-GB" sz="1200" i="1" dirty="0">
                    <a:solidFill>
                      <a:srgbClr val="222222"/>
                    </a:solidFill>
                    <a:latin typeface="Arial" panose="020B0604020202020204" pitchFamily="34" charset="0"/>
                  </a:rPr>
                  <a:t>Parameter Optimisation for a physical model of the vocal system. </a:t>
                </a:r>
                <a:r>
                  <a:rPr lang="en-GB" sz="1200" dirty="0">
                    <a:solidFill>
                      <a:srgbClr val="222222"/>
                    </a:solidFill>
                    <a:latin typeface="Arial" panose="020B0604020202020204" pitchFamily="34" charset="0"/>
                  </a:rPr>
                  <a:t>TASLP.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sz="1400" b="0" i="0" dirty="0">
                    <a:solidFill>
                      <a:srgbClr val="F2A18E"/>
                    </a:solidFill>
                    <a:effectLst/>
                    <a:latin typeface="Arial" panose="020B0604020202020204" pitchFamily="34" charset="0"/>
                  </a:rPr>
                  <a:t>Audio Effects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Yu, C.Y., </a:t>
                </a:r>
                <a:r>
                  <a:rPr lang="en-GB" sz="1200" b="0" i="0" dirty="0" err="1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Mitcheltree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, C., et al. 2024. Differentiable all-pole filters for time-varying audio systems. </a:t>
                </a:r>
                <a:r>
                  <a:rPr lang="en-GB" sz="1200" b="0" dirty="0" err="1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DAFx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.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GB" sz="1200" dirty="0" err="1">
                    <a:solidFill>
                      <a:srgbClr val="22222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Comunitá</a:t>
                </a:r>
                <a:r>
                  <a:rPr lang="en-GB" sz="1200" dirty="0">
                    <a:solidFill>
                      <a:srgbClr val="22222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M. et al., 2025, </a:t>
                </a:r>
                <a:r>
                  <a:rPr lang="en-GB" sz="1200" i="1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NablAFx</a:t>
                </a:r>
                <a:r>
                  <a:rPr lang="en-GB" sz="1200" i="1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 A Framework for Differentiable Black-box and Gray-box </a:t>
                </a:r>
                <a:r>
                  <a:rPr lang="en-GB" sz="1200" i="1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Modeling</a:t>
                </a:r>
                <a:r>
                  <a:rPr lang="en-GB" sz="1200" i="1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of Audio Effects. </a:t>
                </a:r>
                <a:endParaRPr lang="en-GB" sz="1200" i="1" dirty="0">
                  <a:solidFill>
                    <a:srgbClr val="222222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GB" sz="1200" b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Carson, A. et al. 2026. </a:t>
                </a:r>
                <a:r>
                  <a:rPr lang="en-GB" sz="1200" b="0" i="1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Gradient-based Optimisation of Modulation Effects</a:t>
                </a:r>
                <a:r>
                  <a:rPr lang="en-GB" sz="1200" b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. JAES.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sz="1400" b="0" i="0" dirty="0">
                    <a:solidFill>
                      <a:srgbClr val="2C2F9D"/>
                    </a:solidFill>
                    <a:effectLst/>
                    <a:latin typeface="Arial" panose="020B0604020202020204" pitchFamily="34" charset="0"/>
                  </a:rPr>
                  <a:t>Automatic Music Mixing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Steinmetz, C. 2023. </a:t>
                </a:r>
                <a:r>
                  <a:rPr lang="en-GB" sz="1200" b="0" i="1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High-Fidelity Noise Reduction with Differentiable Signal Processing. 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AES.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Sai </a:t>
                </a:r>
                <a:r>
                  <a:rPr lang="en-GB" sz="1200" b="0" i="0" dirty="0" err="1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Vanka</a:t>
                </a:r>
                <a:r>
                  <a:rPr lang="en-GB" sz="1200" dirty="0">
                    <a:solidFill>
                      <a:srgbClr val="222222"/>
                    </a:solidFill>
                    <a:latin typeface="Arial" panose="020B0604020202020204" pitchFamily="34" charset="0"/>
                  </a:rPr>
                  <a:t>,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 S. 2024.</a:t>
                </a:r>
                <a:r>
                  <a:rPr lang="en-GB" sz="1200" dirty="0">
                    <a:solidFill>
                      <a:srgbClr val="222222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GB" sz="1200" b="0" i="1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Diff-MST: Differentiable Mixing Style Transfer. </a:t>
                </a:r>
                <a:r>
                  <a:rPr lang="en-GB" sz="1200" b="0" i="0" dirty="0">
                    <a:solidFill>
                      <a:srgbClr val="222222"/>
                    </a:solidFill>
                    <a:effectLst/>
                    <a:latin typeface="Arial" panose="020B0604020202020204" pitchFamily="34" charset="0"/>
                  </a:rPr>
                  <a:t>ISMIR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endParaRPr lang="en-US" sz="1200" dirty="0">
                  <a:ea typeface="Cambria Math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898F9CA6-53CC-3974-BC6D-3A4BCB0D19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24" y="1384019"/>
                <a:ext cx="10794351" cy="4543251"/>
              </a:xfrm>
              <a:prstGeom prst="rect">
                <a:avLst/>
              </a:prstGeom>
              <a:blipFill>
                <a:blip r:embed="rId2"/>
                <a:stretch>
                  <a:fillRect l="-353" t="-836" b="-10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A178A2C9-69D0-0F1F-2457-662860DAA4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760"/>
          <a:stretch/>
        </p:blipFill>
        <p:spPr>
          <a:xfrm>
            <a:off x="9584656" y="1158912"/>
            <a:ext cx="500175" cy="7096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0F56C3-E1FF-6AAB-0AC9-92476F531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1259" y="1384021"/>
            <a:ext cx="855118" cy="4845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A141EC-B8E6-5361-4FD6-DD55F497D5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42949"/>
          <a:stretch/>
        </p:blipFill>
        <p:spPr>
          <a:xfrm>
            <a:off x="9314189" y="930730"/>
            <a:ext cx="1896228" cy="69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81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30F80-7A84-2BF1-9B04-E102FA800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56B5FE3-5EDE-36B0-CB06-A49D2A48FE2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BBEAFC1-E5E6-039F-28B5-B15DA5D5F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713" y="199626"/>
            <a:ext cx="9154573" cy="6458747"/>
          </a:xfrm>
          <a:prstGeom prst="rect">
            <a:avLst/>
          </a:prstGeom>
          <a:effectLst>
            <a:softEdge rad="6350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EE9AE55-CD19-3057-C39D-59F49CCAFD0E}"/>
                  </a:ext>
                </a:extLst>
              </p:cNvPr>
              <p:cNvSpPr txBox="1"/>
              <p:nvPr/>
            </p:nvSpPr>
            <p:spPr>
              <a:xfrm>
                <a:off x="5949243" y="199626"/>
                <a:ext cx="88344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8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4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4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EE9AE55-CD19-3057-C39D-59F49CCAF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243" y="199626"/>
                <a:ext cx="883447" cy="830997"/>
              </a:xfrm>
              <a:prstGeom prst="rect">
                <a:avLst/>
              </a:prstGeom>
              <a:blipFill>
                <a:blip r:embed="rId3"/>
                <a:stretch>
                  <a:fillRect l="-11268" b="-25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929174A-73DF-1E55-4DDC-5CF1FBB330E4}"/>
              </a:ext>
            </a:extLst>
          </p:cNvPr>
          <p:cNvSpPr/>
          <p:nvPr/>
        </p:nvSpPr>
        <p:spPr>
          <a:xfrm>
            <a:off x="1548209" y="1697992"/>
            <a:ext cx="2996973" cy="4250524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A2DF12-2E1F-4DB9-B235-3BC9944B8FAA}"/>
              </a:ext>
            </a:extLst>
          </p:cNvPr>
          <p:cNvSpPr txBox="1"/>
          <p:nvPr/>
        </p:nvSpPr>
        <p:spPr>
          <a:xfrm>
            <a:off x="2380486" y="2056381"/>
            <a:ext cx="1332416" cy="46166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4400" dirty="0">
                <a:gradFill flip="none" rotWithShape="1">
                  <a:gsLst>
                    <a:gs pos="100000">
                      <a:srgbClr val="F8F8F8"/>
                    </a:gs>
                    <a:gs pos="0">
                      <a:srgbClr val="E9B770"/>
                    </a:gs>
                    <a:gs pos="92000">
                      <a:srgbClr val="66E8C6"/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lgerian" panose="020F0502020204030204" pitchFamily="34" charset="0"/>
                <a:cs typeface="Algerian" panose="020F0502020204030204" pitchFamily="34" charset="0"/>
              </a:rPr>
              <a:t>FLIGHT</a:t>
            </a:r>
            <a:endParaRPr lang="en-US" sz="2400" dirty="0">
              <a:gradFill flip="none" rotWithShape="1">
                <a:gsLst>
                  <a:gs pos="100000">
                    <a:srgbClr val="F8F8F8"/>
                  </a:gs>
                  <a:gs pos="0">
                    <a:srgbClr val="E9B770"/>
                  </a:gs>
                  <a:gs pos="92000">
                    <a:srgbClr val="66E8C6"/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lgerian" panose="020F0502020204030204" pitchFamily="34" charset="0"/>
              <a:cs typeface="Algerian" panose="020F050202020403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7F2DEAE-2473-A70E-D175-FF3C2DCBDD9F}"/>
              </a:ext>
            </a:extLst>
          </p:cNvPr>
          <p:cNvSpPr/>
          <p:nvPr/>
        </p:nvSpPr>
        <p:spPr>
          <a:xfrm>
            <a:off x="7266344" y="1697992"/>
            <a:ext cx="2996973" cy="4250524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FA88B10-BDAC-4ACF-18C9-458856D33F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110"/>
          <a:stretch/>
        </p:blipFill>
        <p:spPr>
          <a:xfrm>
            <a:off x="7676316" y="2184448"/>
            <a:ext cx="2177027" cy="24891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42961B9-C69D-545F-AAA2-9F0C97D74337}"/>
              </a:ext>
            </a:extLst>
          </p:cNvPr>
          <p:cNvSpPr txBox="1"/>
          <p:nvPr/>
        </p:nvSpPr>
        <p:spPr>
          <a:xfrm>
            <a:off x="8098621" y="2056380"/>
            <a:ext cx="1332416" cy="46166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4400" dirty="0">
                <a:gradFill flip="none" rotWithShape="1">
                  <a:gsLst>
                    <a:gs pos="100000">
                      <a:srgbClr val="F8F8F8"/>
                    </a:gs>
                    <a:gs pos="0">
                      <a:srgbClr val="E9B770"/>
                    </a:gs>
                    <a:gs pos="92000">
                      <a:srgbClr val="66E8C6"/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lgerian" panose="020F0502020204030204" pitchFamily="34" charset="0"/>
                <a:cs typeface="Algerian" panose="020F0502020204030204" pitchFamily="34" charset="0"/>
              </a:rPr>
              <a:t>FIGHT</a:t>
            </a:r>
            <a:endParaRPr lang="en-US" sz="2400" dirty="0">
              <a:gradFill flip="none" rotWithShape="1">
                <a:gsLst>
                  <a:gs pos="100000">
                    <a:srgbClr val="F8F8F8"/>
                  </a:gs>
                  <a:gs pos="0">
                    <a:srgbClr val="E9B770"/>
                  </a:gs>
                  <a:gs pos="92000">
                    <a:srgbClr val="66E8C6"/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lgerian" panose="020F0502020204030204" pitchFamily="34" charset="0"/>
              <a:cs typeface="Algerian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911EAD-257C-5499-C9FF-12D5B6FB7A5B}"/>
              </a:ext>
            </a:extLst>
          </p:cNvPr>
          <p:cNvSpPr txBox="1"/>
          <p:nvPr/>
        </p:nvSpPr>
        <p:spPr>
          <a:xfrm>
            <a:off x="1634507" y="4987867"/>
            <a:ext cx="2824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External Detectors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Synthetic Supervision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3B992F-E362-7370-786D-30F67980A991}"/>
              </a:ext>
            </a:extLst>
          </p:cNvPr>
          <p:cNvSpPr txBox="1"/>
          <p:nvPr/>
        </p:nvSpPr>
        <p:spPr>
          <a:xfrm>
            <a:off x="7352642" y="4987866"/>
            <a:ext cx="2824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Develop more helpful losses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6C0CC38-FB93-D92B-CCEA-D75C162E8CF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991" t="12341" r="5583" b="11654"/>
          <a:stretch/>
        </p:blipFill>
        <p:spPr>
          <a:xfrm rot="5400000">
            <a:off x="1809347" y="2333281"/>
            <a:ext cx="2474694" cy="21770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46525B0-B435-E93C-AE23-5E78F7B63323}"/>
              </a:ext>
            </a:extLst>
          </p:cNvPr>
          <p:cNvSpPr txBox="1"/>
          <p:nvPr/>
        </p:nvSpPr>
        <p:spPr>
          <a:xfrm>
            <a:off x="2428888" y="6188750"/>
            <a:ext cx="7040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Torres, B., et al. 2024, Unsupervised harmonic parameter estimation using DDSP and spectral optimal transport. </a:t>
            </a:r>
            <a:r>
              <a:rPr lang="en-GB" sz="10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ICASSP</a:t>
            </a:r>
          </a:p>
          <a:p>
            <a:pPr algn="ctr"/>
            <a:r>
              <a:rPr lang="en-GB" sz="1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Schwär</a:t>
            </a:r>
            <a:r>
              <a:rPr lang="en-GB" sz="1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S. and Müller, M., 2023. Multi-scale spectral loss revisited. </a:t>
            </a:r>
            <a:r>
              <a:rPr lang="en-GB" sz="10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IEEE Signal Processing Letters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02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9" grpId="0"/>
      <p:bldP spid="20" grpId="0"/>
      <p:bldP spid="21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897C5-C2BA-600F-41A1-BB8BEBF79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E33455-FC91-200F-ECF5-5F9C591C3A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4D56DFC-51A9-9873-094C-D769C538AECB}"/>
              </a:ext>
            </a:extLst>
          </p:cNvPr>
          <p:cNvSpPr/>
          <p:nvPr/>
        </p:nvSpPr>
        <p:spPr>
          <a:xfrm>
            <a:off x="1717734" y="933045"/>
            <a:ext cx="2061265" cy="3374521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4C6297-5101-0C9D-864C-C4879ABFEA2C}"/>
              </a:ext>
            </a:extLst>
          </p:cNvPr>
          <p:cNvSpPr txBox="1"/>
          <p:nvPr/>
        </p:nvSpPr>
        <p:spPr>
          <a:xfrm>
            <a:off x="2290159" y="1284422"/>
            <a:ext cx="916412" cy="366519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4400" dirty="0">
                <a:gradFill flip="none" rotWithShape="1">
                  <a:gsLst>
                    <a:gs pos="100000">
                      <a:srgbClr val="F8F8F8"/>
                    </a:gs>
                    <a:gs pos="0">
                      <a:srgbClr val="E9B770"/>
                    </a:gs>
                    <a:gs pos="92000">
                      <a:srgbClr val="66E8C6"/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lgerian" panose="020F0502020204030204" pitchFamily="34" charset="0"/>
                <a:cs typeface="Algerian" panose="020F0502020204030204" pitchFamily="34" charset="0"/>
              </a:rPr>
              <a:t>FLIGHT</a:t>
            </a:r>
            <a:endParaRPr lang="en-US" sz="2400" dirty="0">
              <a:gradFill flip="none" rotWithShape="1">
                <a:gsLst>
                  <a:gs pos="100000">
                    <a:srgbClr val="F8F8F8"/>
                  </a:gs>
                  <a:gs pos="0">
                    <a:srgbClr val="E9B770"/>
                  </a:gs>
                  <a:gs pos="92000">
                    <a:srgbClr val="66E8C6"/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lgerian" panose="020F0502020204030204" pitchFamily="34" charset="0"/>
              <a:cs typeface="Algerian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02875A-29C2-FD39-CDB6-BD963503546E}"/>
              </a:ext>
            </a:extLst>
          </p:cNvPr>
          <p:cNvSpPr txBox="1"/>
          <p:nvPr/>
        </p:nvSpPr>
        <p:spPr>
          <a:xfrm>
            <a:off x="1669991" y="3501798"/>
            <a:ext cx="194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External Detectors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Synthetic Supervision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F1CFD60-FCBA-810F-1EA8-E3D87797D6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91" t="12341" r="5583" b="11654"/>
          <a:stretch/>
        </p:blipFill>
        <p:spPr>
          <a:xfrm rot="5400000">
            <a:off x="1766026" y="1537717"/>
            <a:ext cx="1964679" cy="17283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27820F8-7FD2-C2CE-AA78-6117CD508014}"/>
                  </a:ext>
                </a:extLst>
              </p:cNvPr>
              <p:cNvSpPr txBox="1"/>
              <p:nvPr/>
            </p:nvSpPr>
            <p:spPr>
              <a:xfrm>
                <a:off x="4572308" y="1322133"/>
                <a:ext cx="2856053" cy="2985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i="1" dirty="0">
                    <a:solidFill>
                      <a:schemeClr val="bg1"/>
                    </a:solidFill>
                  </a:rPr>
                  <a:t>Audio-Only: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</a:rPr>
                  <a:t> and onset detectors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/>
                    </a:solidFill>
                  </a:rPr>
                  <a:t>Audio losses for timbre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1400" dirty="0">
                  <a:solidFill>
                    <a:schemeClr val="bg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℘</m:t>
                    </m:r>
                  </m:oMath>
                </a14:m>
                <a:r>
                  <a:rPr lang="en-US" i="1" dirty="0">
                    <a:solidFill>
                      <a:schemeClr val="bg1"/>
                    </a:solidFill>
                  </a:rPr>
                  <a:t>-Only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/>
                    </a:solidFill>
                  </a:rPr>
                  <a:t>MAE on parameters of synthetic data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℘</m:t>
                        </m:r>
                      </m:e>
                      <m:sub>
                        <m:r>
                          <a:rPr lang="en-GB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𝑙𝑜𝑠𝑠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</a:rPr>
                  <a:t>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chemeClr val="bg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℘</m:t>
                    </m:r>
                  </m:oMath>
                </a14:m>
                <a:r>
                  <a:rPr lang="en-US" i="1" dirty="0">
                    <a:solidFill>
                      <a:schemeClr val="bg1"/>
                    </a:solidFill>
                  </a:rPr>
                  <a:t>+Audio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/>
                    </a:solidFill>
                  </a:rPr>
                  <a:t>Combination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℘</m:t>
                        </m:r>
                      </m:e>
                      <m:sub>
                        <m:r>
                          <a:rPr lang="en-GB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𝑙𝑜𝑠𝑠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</a:rPr>
                  <a:t> and audio losses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27820F8-7FD2-C2CE-AA78-6117CD508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308" y="1322133"/>
                <a:ext cx="2856053" cy="2985433"/>
              </a:xfrm>
              <a:prstGeom prst="rect">
                <a:avLst/>
              </a:prstGeom>
              <a:blipFill>
                <a:blip r:embed="rId4"/>
                <a:stretch>
                  <a:fillRect l="-1327" t="-1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1">
            <a:extLst>
              <a:ext uri="{FF2B5EF4-FFF2-40B4-BE49-F238E27FC236}">
                <a16:creationId xmlns:a16="http://schemas.microsoft.com/office/drawing/2014/main" id="{11F64B9F-EFEE-A49D-F192-D2933A0ABD51}"/>
              </a:ext>
            </a:extLst>
          </p:cNvPr>
          <p:cNvSpPr txBox="1">
            <a:spLocks/>
          </p:cNvSpPr>
          <p:nvPr/>
        </p:nvSpPr>
        <p:spPr>
          <a:xfrm>
            <a:off x="1717734" y="350328"/>
            <a:ext cx="8505846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</a:rPr>
              <a:t>3 methods &amp; 2 differentiable implementations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F6EBF12-2708-DB7A-3A8D-CA6AF03AAC3C}"/>
              </a:ext>
            </a:extLst>
          </p:cNvPr>
          <p:cNvSpPr/>
          <p:nvPr/>
        </p:nvSpPr>
        <p:spPr>
          <a:xfrm>
            <a:off x="8221670" y="933045"/>
            <a:ext cx="2061265" cy="3374521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ABD3C7-F51F-6AC2-3A31-70557964256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110"/>
          <a:stretch/>
        </p:blipFill>
        <p:spPr>
          <a:xfrm>
            <a:off x="8398531" y="1441705"/>
            <a:ext cx="1761429" cy="20139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396A59-C209-0A3B-A6D4-D6310E70E1DF}"/>
              </a:ext>
            </a:extLst>
          </p:cNvPr>
          <p:cNvSpPr txBox="1"/>
          <p:nvPr/>
        </p:nvSpPr>
        <p:spPr>
          <a:xfrm>
            <a:off x="8821039" y="1288672"/>
            <a:ext cx="916412" cy="366519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4400" dirty="0">
                <a:gradFill flip="none" rotWithShape="1">
                  <a:gsLst>
                    <a:gs pos="100000">
                      <a:srgbClr val="F8F8F8"/>
                    </a:gs>
                    <a:gs pos="0">
                      <a:srgbClr val="E9B770"/>
                    </a:gs>
                    <a:gs pos="92000">
                      <a:srgbClr val="66E8C6"/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lgerian" panose="020F0502020204030204" pitchFamily="34" charset="0"/>
                <a:cs typeface="Algerian" panose="020F0502020204030204" pitchFamily="34" charset="0"/>
              </a:rPr>
              <a:t>FIGHT</a:t>
            </a:r>
            <a:endParaRPr lang="en-US" sz="2400" dirty="0">
              <a:gradFill flip="none" rotWithShape="1">
                <a:gsLst>
                  <a:gs pos="100000">
                    <a:srgbClr val="F8F8F8"/>
                  </a:gs>
                  <a:gs pos="0">
                    <a:srgbClr val="E9B770"/>
                  </a:gs>
                  <a:gs pos="92000">
                    <a:srgbClr val="66E8C6"/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lgerian" panose="020F0502020204030204" pitchFamily="34" charset="0"/>
              <a:cs typeface="Algerian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463505-4053-0119-4081-4668BCFFDF3F}"/>
              </a:ext>
            </a:extLst>
          </p:cNvPr>
          <p:cNvSpPr txBox="1"/>
          <p:nvPr/>
        </p:nvSpPr>
        <p:spPr>
          <a:xfrm>
            <a:off x="8281025" y="3554173"/>
            <a:ext cx="1942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Develop more helpful losses</a:t>
            </a:r>
          </a:p>
        </p:txBody>
      </p:sp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75195D17-2E2B-F8B5-23CB-BA355C163793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3778999" y="1602829"/>
            <a:ext cx="919127" cy="1017477"/>
          </a:xfrm>
          <a:prstGeom prst="curved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>
            <a:extLst>
              <a:ext uri="{FF2B5EF4-FFF2-40B4-BE49-F238E27FC236}">
                <a16:creationId xmlns:a16="http://schemas.microsoft.com/office/drawing/2014/main" id="{943E5BBB-3BCF-F215-BCB2-43DAE591942C}"/>
              </a:ext>
            </a:extLst>
          </p:cNvPr>
          <p:cNvCxnSpPr>
            <a:cxnSpLocks/>
          </p:cNvCxnSpPr>
          <p:nvPr/>
        </p:nvCxnSpPr>
        <p:spPr>
          <a:xfrm flipV="1">
            <a:off x="3826742" y="2423160"/>
            <a:ext cx="806218" cy="197145"/>
          </a:xfrm>
          <a:prstGeom prst="curvedConnector3">
            <a:avLst>
              <a:gd name="adj1" fmla="val 50000"/>
            </a:avLst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>
            <a:extLst>
              <a:ext uri="{FF2B5EF4-FFF2-40B4-BE49-F238E27FC236}">
                <a16:creationId xmlns:a16="http://schemas.microsoft.com/office/drawing/2014/main" id="{5EDBCD40-F3B9-2A32-41B9-3BD9A8174095}"/>
              </a:ext>
            </a:extLst>
          </p:cNvPr>
          <p:cNvCxnSpPr>
            <a:cxnSpLocks/>
            <a:stCxn id="4" idx="1"/>
          </p:cNvCxnSpPr>
          <p:nvPr/>
        </p:nvCxnSpPr>
        <p:spPr>
          <a:xfrm rot="10800000" flipV="1">
            <a:off x="7155180" y="2620306"/>
            <a:ext cx="1066490" cy="991574"/>
          </a:xfrm>
          <a:prstGeom prst="curvedConnector3">
            <a:avLst>
              <a:gd name="adj1" fmla="val 50000"/>
            </a:avLst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>
            <a:extLst>
              <a:ext uri="{FF2B5EF4-FFF2-40B4-BE49-F238E27FC236}">
                <a16:creationId xmlns:a16="http://schemas.microsoft.com/office/drawing/2014/main" id="{9A45191A-F05E-368C-51D8-0A44425221F4}"/>
              </a:ext>
            </a:extLst>
          </p:cNvPr>
          <p:cNvCxnSpPr>
            <a:cxnSpLocks/>
          </p:cNvCxnSpPr>
          <p:nvPr/>
        </p:nvCxnSpPr>
        <p:spPr>
          <a:xfrm>
            <a:off x="3789406" y="2620304"/>
            <a:ext cx="843554" cy="779432"/>
          </a:xfrm>
          <a:prstGeom prst="curvedConnector3">
            <a:avLst>
              <a:gd name="adj1" fmla="val 50000"/>
            </a:avLst>
          </a:prstGeom>
          <a:ln w="12700">
            <a:solidFill>
              <a:schemeClr val="bg1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1F1D2D6-1A91-721A-AE61-9B4B768CE6FB}"/>
                  </a:ext>
                </a:extLst>
              </p:cNvPr>
              <p:cNvSpPr txBox="1"/>
              <p:nvPr/>
            </p:nvSpPr>
            <p:spPr>
              <a:xfrm>
                <a:off x="1669991" y="4743431"/>
                <a:ext cx="3742340" cy="8115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:r>
                  <a:rPr lang="en-GB" sz="1800" b="0" i="1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/>
                  </a:rPr>
                  <a:t>Time-domain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</a:rPr>
                      <m:t>𝑡𝐾𝑆𝐴</m:t>
                    </m:r>
                    <m:d>
                      <m:dPr>
                        <m:ctrlP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𝑧</m:t>
                        </m:r>
                      </m:e>
                    </m:d>
                    <m:r>
                      <a:rPr lang="en-GB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𝐷</m:t>
                            </m:r>
                          </m:sub>
                        </m:sSub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(</m:t>
                        </m:r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𝑧</m:t>
                        </m:r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)</m:t>
                        </m:r>
                        <m:sSub>
                          <m:sSubPr>
                            <m:ctrlP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𝑃</m:t>
                            </m:r>
                          </m:sub>
                        </m:sSub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(</m:t>
                        </m:r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𝑧</m:t>
                        </m:r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1 − </m:t>
                        </m:r>
                        <m:sSub>
                          <m:sSubPr>
                            <m:ctrlP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𝐿</m:t>
                            </m:r>
                          </m:sub>
                        </m:sSub>
                        <m:d>
                          <m:dPr>
                            <m:ctrlP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𝑧</m:t>
                            </m:r>
                          </m:e>
                        </m:d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𝐼</m:t>
                        </m:r>
                        <m:r>
                          <a:rPr lang="en-GB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(</m:t>
                        </m:r>
                        <m:r>
                          <a:rPr lang="en-GB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𝑧</m:t>
                        </m:r>
                        <m:r>
                          <a:rPr lang="en-GB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)</m:t>
                        </m:r>
                        <m:sSup>
                          <m:sSupPr>
                            <m:ctrlPr>
                              <a:rPr lang="en-GB" sz="1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sz="18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18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GB" sz="18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𝑖𝑛𝑡</m:t>
                                </m:r>
                              </m:sub>
                            </m:sSub>
                          </m:sup>
                        </m:sSup>
                      </m:den>
                    </m:f>
                    <m:r>
                      <a:rPr lang="en-GB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</m:oMath>
                </a14:m>
                <a:endParaRPr lang="en-GB" sz="1800" dirty="0">
                  <a:solidFill>
                    <a:schemeClr val="bg1"/>
                  </a:solidFill>
                  <a:ea typeface="Cambria Math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1F1D2D6-1A91-721A-AE61-9B4B768CE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9991" y="4743431"/>
                <a:ext cx="3742340" cy="811569"/>
              </a:xfrm>
              <a:prstGeom prst="rect">
                <a:avLst/>
              </a:prstGeom>
              <a:blipFill>
                <a:blip r:embed="rId6"/>
                <a:stretch>
                  <a:fillRect t="-3077"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A68BBE-BE82-F4FB-99E1-18D95AEA7698}"/>
                  </a:ext>
                </a:extLst>
              </p:cNvPr>
              <p:cNvSpPr txBox="1"/>
              <p:nvPr/>
            </p:nvSpPr>
            <p:spPr>
              <a:xfrm>
                <a:off x="6092652" y="4737339"/>
                <a:ext cx="3644799" cy="8237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:r>
                  <a:rPr lang="en-GB" sz="1800" b="0" i="1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/>
                  </a:rPr>
                  <a:t>Frequency-domain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</a:rPr>
                      <m:t>𝑓𝐾𝑆𝐴</m:t>
                    </m:r>
                    <m:d>
                      <m:dPr>
                        <m:ctrlP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𝑧</m:t>
                        </m:r>
                      </m:e>
                    </m:d>
                    <m:r>
                      <a:rPr lang="en-GB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𝐷</m:t>
                            </m:r>
                          </m:sub>
                        </m:sSub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𝑀</m:t>
                            </m:r>
                          </m:sub>
                        </m:sSub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)</m:t>
                        </m:r>
                        <m:sSub>
                          <m:sSubPr>
                            <m:ctrlP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𝑃</m:t>
                            </m:r>
                          </m:sub>
                        </m:sSub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GB" sz="1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GB" sz="1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𝑀</m:t>
                            </m:r>
                          </m:sub>
                        </m:sSub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en-GB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1 − </m:t>
                        </m:r>
                        <m:sSub>
                          <m:sSubPr>
                            <m:ctrlP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𝐿</m:t>
                            </m:r>
                          </m:sub>
                        </m:sSub>
                        <m:d>
                          <m:dPr>
                            <m:ctrlP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1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1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GB" sz="1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𝑀</m:t>
                                </m:r>
                              </m:sub>
                            </m:sSub>
                          </m:e>
                        </m:d>
                        <m:sSubSup>
                          <m:sSubSupPr>
                            <m:ctrlP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𝑀</m:t>
                            </m:r>
                          </m:sub>
                          <m:sup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−</m:t>
                            </m:r>
                            <m:r>
                              <a:rPr lang="en-GB" sz="1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𝐿</m:t>
                            </m:r>
                          </m:sup>
                        </m:sSubSup>
                        <m:r>
                          <a:rPr lang="en-GB" sz="1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 </m:t>
                        </m:r>
                      </m:den>
                    </m:f>
                    <m:r>
                      <a:rPr lang="en-GB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</m:oMath>
                </a14:m>
                <a:endParaRPr lang="en-GB" sz="1800" b="0" i="1" dirty="0">
                  <a:solidFill>
                    <a:schemeClr val="bg1"/>
                  </a:solidFill>
                  <a:latin typeface="Cambria Math" panose="02040503050406030204" pitchFamily="18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A68BBE-BE82-F4FB-99E1-18D95AEA7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652" y="4737339"/>
                <a:ext cx="3644799" cy="823752"/>
              </a:xfrm>
              <a:prstGeom prst="rect">
                <a:avLst/>
              </a:prstGeom>
              <a:blipFill>
                <a:blip r:embed="rId7"/>
                <a:stretch>
                  <a:fillRect t="-1515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811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0531F-E37A-2744-FB10-DBFBFB764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E3BBD16-8F3D-6A46-31A9-7A9017C4A71A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Neural Network</a:t>
            </a:r>
          </a:p>
        </p:txBody>
      </p:sp>
      <p:pic>
        <p:nvPicPr>
          <p:cNvPr id="6" name="Picture 5" descr="A diagram of a process&#10;&#10;AI-generated content may be incorrect.">
            <a:extLst>
              <a:ext uri="{FF2B5EF4-FFF2-40B4-BE49-F238E27FC236}">
                <a16:creationId xmlns:a16="http://schemas.microsoft.com/office/drawing/2014/main" id="{0AF26E09-A8BD-AC26-EB24-4BD264A8B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64" y="1203958"/>
            <a:ext cx="11024071" cy="445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66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86FE7-8A0F-2B1B-BC13-2F6278AC4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A91A66E-3C7C-575E-2BA5-0DD4C03FEC83}"/>
              </a:ext>
            </a:extLst>
          </p:cNvPr>
          <p:cNvSpPr txBox="1">
            <a:spLocks/>
          </p:cNvSpPr>
          <p:nvPr/>
        </p:nvSpPr>
        <p:spPr>
          <a:xfrm>
            <a:off x="793309" y="3137490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638103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5EF38-644D-3B14-71CA-40C0D412D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9D0C9CB4-EB90-2ADE-FC8D-B0FB5CFFF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82" y="1098803"/>
            <a:ext cx="10626035" cy="446853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B9AD771-62C0-8317-69B4-842A8C3F4658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Synthetic Parameter Recovery </a:t>
            </a:r>
          </a:p>
        </p:txBody>
      </p:sp>
    </p:spTree>
    <p:extLst>
      <p:ext uri="{BB962C8B-B14F-4D97-AF65-F5344CB8AC3E}">
        <p14:creationId xmlns:p14="http://schemas.microsoft.com/office/powerpoint/2010/main" val="2162105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47EF8-7BBC-4A9E-9898-F5A45C963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CFB543B8-14A6-B7B5-48EE-166CA4DFD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82" y="1098803"/>
            <a:ext cx="10626035" cy="446853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24A8432-35D9-AF71-04E9-594809BB0880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Synthetic Parameter Recovery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ADC6A-1007-849D-E168-DCBE7E939B51}"/>
              </a:ext>
            </a:extLst>
          </p:cNvPr>
          <p:cNvSpPr/>
          <p:nvPr/>
        </p:nvSpPr>
        <p:spPr>
          <a:xfrm>
            <a:off x="1266827" y="2712218"/>
            <a:ext cx="9615268" cy="27010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46A0A3F-548A-E1B1-D215-748737328635}"/>
              </a:ext>
            </a:extLst>
          </p:cNvPr>
          <p:cNvCxnSpPr/>
          <p:nvPr/>
        </p:nvCxnSpPr>
        <p:spPr>
          <a:xfrm>
            <a:off x="3886200" y="2982326"/>
            <a:ext cx="0" cy="267824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A30242-B257-D62C-A01B-D71D1905512B}"/>
                  </a:ext>
                </a:extLst>
              </p:cNvPr>
              <p:cNvSpPr txBox="1"/>
              <p:nvPr/>
            </p:nvSpPr>
            <p:spPr>
              <a:xfrm>
                <a:off x="3146204" y="5660571"/>
                <a:ext cx="6096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℘</m:t>
                    </m:r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-Only good!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A30242-B257-D62C-A01B-D71D19055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204" y="5660571"/>
                <a:ext cx="6096000" cy="369332"/>
              </a:xfrm>
              <a:prstGeom prst="rect">
                <a:avLst/>
              </a:prstGeom>
              <a:blipFill>
                <a:blip r:embed="rId3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5501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67622-5697-D063-6E80-EFC1825E0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06FEAB0A-1F6D-80E8-6DE6-1EFFDC465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82" y="1098803"/>
            <a:ext cx="10626035" cy="446853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A466C18-2AB5-19F8-F74A-E5275A6C0300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Synthetic Parameter Recovery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FD953F-5F57-5887-97B3-A1164AA126E1}"/>
              </a:ext>
            </a:extLst>
          </p:cNvPr>
          <p:cNvSpPr/>
          <p:nvPr/>
        </p:nvSpPr>
        <p:spPr>
          <a:xfrm>
            <a:off x="1266827" y="3051175"/>
            <a:ext cx="9615268" cy="4597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C0E39BA-81AD-D283-8952-4C674B462A7A}"/>
              </a:ext>
            </a:extLst>
          </p:cNvPr>
          <p:cNvCxnSpPr>
            <a:cxnSpLocks/>
          </p:cNvCxnSpPr>
          <p:nvPr/>
        </p:nvCxnSpPr>
        <p:spPr>
          <a:xfrm>
            <a:off x="4912179" y="3510904"/>
            <a:ext cx="0" cy="205643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FB56309-BEE1-5768-2845-B136ED31A256}"/>
              </a:ext>
            </a:extLst>
          </p:cNvPr>
          <p:cNvSpPr txBox="1"/>
          <p:nvPr/>
        </p:nvSpPr>
        <p:spPr>
          <a:xfrm>
            <a:off x="3179140" y="5574531"/>
            <a:ext cx="86548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Audio-Only is good, but it suffers from </a:t>
            </a:r>
            <a:r>
              <a:rPr lang="en-US" i="1" u="sng" dirty="0">
                <a:solidFill>
                  <a:srgbClr val="FF0000"/>
                </a:solidFill>
              </a:rPr>
              <a:t>octave errors </a:t>
            </a:r>
            <a:r>
              <a:rPr lang="en-US" i="1" dirty="0">
                <a:solidFill>
                  <a:srgbClr val="FF0000"/>
                </a:solidFill>
              </a:rPr>
              <a:t>and </a:t>
            </a:r>
            <a:r>
              <a:rPr lang="en-US" i="1" u="sng" dirty="0">
                <a:solidFill>
                  <a:srgbClr val="FF0000"/>
                </a:solidFill>
              </a:rPr>
              <a:t>worse onset prediction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313CD3-280B-A29C-F10D-27961CDF372C}"/>
              </a:ext>
            </a:extLst>
          </p:cNvPr>
          <p:cNvSpPr/>
          <p:nvPr/>
        </p:nvSpPr>
        <p:spPr>
          <a:xfrm>
            <a:off x="9422297" y="3073400"/>
            <a:ext cx="651978" cy="403225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3CFB069-3BC1-A011-1C01-4CDA2FFEF70A}"/>
              </a:ext>
            </a:extLst>
          </p:cNvPr>
          <p:cNvCxnSpPr>
            <a:cxnSpLocks/>
          </p:cNvCxnSpPr>
          <p:nvPr/>
        </p:nvCxnSpPr>
        <p:spPr>
          <a:xfrm flipH="1">
            <a:off x="7767587" y="3476625"/>
            <a:ext cx="1972344" cy="209790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BF376B45-94E9-00E6-2D36-3CA4499BEF4D}"/>
              </a:ext>
            </a:extLst>
          </p:cNvPr>
          <p:cNvSpPr/>
          <p:nvPr/>
        </p:nvSpPr>
        <p:spPr>
          <a:xfrm>
            <a:off x="7963785" y="3090734"/>
            <a:ext cx="1124168" cy="385892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4506289-8101-6C1F-5ACB-A01371ACBA5B}"/>
              </a:ext>
            </a:extLst>
          </p:cNvPr>
          <p:cNvCxnSpPr>
            <a:cxnSpLocks/>
          </p:cNvCxnSpPr>
          <p:nvPr/>
        </p:nvCxnSpPr>
        <p:spPr>
          <a:xfrm>
            <a:off x="8525869" y="3510904"/>
            <a:ext cx="1214062" cy="209599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065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7BFAF-E0E0-7F38-B6AC-60EC67851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1D0B7203-281C-DC1A-F267-64BEE9506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82" y="1098803"/>
            <a:ext cx="10626035" cy="446853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52DEE34-3068-9111-6B54-585B9D4EF7B9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Synthetic Parameter Recovery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4CB0C8-8CC8-9BC8-FC3F-29C37857B082}"/>
              </a:ext>
            </a:extLst>
          </p:cNvPr>
          <p:cNvSpPr/>
          <p:nvPr/>
        </p:nvSpPr>
        <p:spPr>
          <a:xfrm>
            <a:off x="1288365" y="3596343"/>
            <a:ext cx="9615268" cy="177873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7E021D9-158B-0F64-91C8-4426B755596D}"/>
              </a:ext>
            </a:extLst>
          </p:cNvPr>
          <p:cNvCxnSpPr>
            <a:cxnSpLocks/>
          </p:cNvCxnSpPr>
          <p:nvPr/>
        </p:nvCxnSpPr>
        <p:spPr>
          <a:xfrm>
            <a:off x="4912179" y="5375082"/>
            <a:ext cx="0" cy="19225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86DAB7-C997-136A-2043-BC5DAF69C3A3}"/>
                  </a:ext>
                </a:extLst>
              </p:cNvPr>
              <p:cNvSpPr txBox="1"/>
              <p:nvPr/>
            </p:nvSpPr>
            <p:spPr>
              <a:xfrm>
                <a:off x="3628674" y="5574531"/>
                <a:ext cx="579361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℘</m:t>
                    </m:r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+Audio fails strenuously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86DAB7-C997-136A-2043-BC5DAF69C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8674" y="5574531"/>
                <a:ext cx="5793616" cy="369332"/>
              </a:xfrm>
              <a:prstGeom prst="rect">
                <a:avLst/>
              </a:prstGeom>
              <a:blipFill>
                <a:blip r:embed="rId3"/>
                <a:stretch>
                  <a:fillRect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4FF92870-83A0-2914-8F4F-B1F1BC4F6A3E}"/>
              </a:ext>
            </a:extLst>
          </p:cNvPr>
          <p:cNvSpPr/>
          <p:nvPr/>
        </p:nvSpPr>
        <p:spPr>
          <a:xfrm>
            <a:off x="1312131" y="4240877"/>
            <a:ext cx="9591502" cy="244835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D9CCA89-BDB3-7A67-A2BC-E416BCF4DCEF}"/>
              </a:ext>
            </a:extLst>
          </p:cNvPr>
          <p:cNvCxnSpPr>
            <a:cxnSpLocks/>
          </p:cNvCxnSpPr>
          <p:nvPr/>
        </p:nvCxnSpPr>
        <p:spPr>
          <a:xfrm>
            <a:off x="7846828" y="5375082"/>
            <a:ext cx="308344" cy="64453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19774C7-1A63-ED73-CCA1-1A43C620F410}"/>
              </a:ext>
            </a:extLst>
          </p:cNvPr>
          <p:cNvSpPr/>
          <p:nvPr/>
        </p:nvSpPr>
        <p:spPr>
          <a:xfrm>
            <a:off x="1300248" y="5102509"/>
            <a:ext cx="9591502" cy="244835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5C99C6-1734-E171-9111-3D6EC1D89758}"/>
                  </a:ext>
                </a:extLst>
              </p:cNvPr>
              <p:cNvSpPr txBox="1"/>
              <p:nvPr/>
            </p:nvSpPr>
            <p:spPr>
              <a:xfrm>
                <a:off x="4912179" y="6047354"/>
                <a:ext cx="61882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i="1" dirty="0">
                    <a:solidFill>
                      <a:srgbClr val="FF0000"/>
                    </a:solidFill>
                  </a:rPr>
                  <a:t>Detaching audio losses improves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 and onset estimation!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5C99C6-1734-E171-9111-3D6EC1D89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179" y="6047354"/>
                <a:ext cx="6188212" cy="369332"/>
              </a:xfrm>
              <a:prstGeom prst="rect">
                <a:avLst/>
              </a:prstGeom>
              <a:blipFill>
                <a:blip r:embed="rId4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5F125CD-F976-E6FB-8DAB-053D639A7BC9}"/>
              </a:ext>
            </a:extLst>
          </p:cNvPr>
          <p:cNvCxnSpPr>
            <a:cxnSpLocks/>
          </p:cNvCxnSpPr>
          <p:nvPr/>
        </p:nvCxnSpPr>
        <p:spPr>
          <a:xfrm flipH="1">
            <a:off x="8535994" y="4471844"/>
            <a:ext cx="594340" cy="154777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503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C5E68-6049-91A2-80BB-EACA51BDC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3857D7D2-6A10-F75D-53D3-5B6F296D7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82" y="1098803"/>
            <a:ext cx="10626035" cy="446853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F37D9F9-5D97-41C1-DC06-C668A18C34C7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Synthetic Parameter Recovery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F467A6F-D949-71A9-FF47-7E186CE45458}"/>
              </a:ext>
            </a:extLst>
          </p:cNvPr>
          <p:cNvCxnSpPr>
            <a:cxnSpLocks/>
          </p:cNvCxnSpPr>
          <p:nvPr/>
        </p:nvCxnSpPr>
        <p:spPr>
          <a:xfrm>
            <a:off x="4912179" y="4457700"/>
            <a:ext cx="0" cy="110963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27D3BF2-F55F-4F7F-931C-27303F6C87B1}"/>
              </a:ext>
            </a:extLst>
          </p:cNvPr>
          <p:cNvSpPr txBox="1"/>
          <p:nvPr/>
        </p:nvSpPr>
        <p:spPr>
          <a:xfrm>
            <a:off x="2152299" y="5589242"/>
            <a:ext cx="57936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The frequency sampling method is consistently worse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894904-ACDE-4F7C-EDBB-9863D0D11213}"/>
              </a:ext>
            </a:extLst>
          </p:cNvPr>
          <p:cNvSpPr/>
          <p:nvPr/>
        </p:nvSpPr>
        <p:spPr>
          <a:xfrm>
            <a:off x="1269997" y="3039767"/>
            <a:ext cx="9591502" cy="244835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CD044FD-6341-A134-1771-9AA36644671A}"/>
              </a:ext>
            </a:extLst>
          </p:cNvPr>
          <p:cNvCxnSpPr>
            <a:cxnSpLocks/>
          </p:cNvCxnSpPr>
          <p:nvPr/>
        </p:nvCxnSpPr>
        <p:spPr>
          <a:xfrm flipH="1">
            <a:off x="5231736" y="3303652"/>
            <a:ext cx="692814" cy="226728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6F1D60C-52DF-427B-42BD-D1E0DAF4A15D}"/>
              </a:ext>
            </a:extLst>
          </p:cNvPr>
          <p:cNvSpPr/>
          <p:nvPr/>
        </p:nvSpPr>
        <p:spPr>
          <a:xfrm>
            <a:off x="1269997" y="3602135"/>
            <a:ext cx="9591502" cy="865090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77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57D1B-ABD5-81AC-88FA-0EE3D4B83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CF354D2-D82D-825E-9705-222FA85D47E2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Real-World Instrument Modelling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C93C17-BAD2-DBD1-98B8-46A1B31F2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5" y="1098803"/>
            <a:ext cx="5211302" cy="5317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293F4A-8672-1923-B983-FD0A4AE046EF}"/>
              </a:ext>
            </a:extLst>
          </p:cNvPr>
          <p:cNvSpPr txBox="1"/>
          <p:nvPr/>
        </p:nvSpPr>
        <p:spPr>
          <a:xfrm>
            <a:off x="5947460" y="1285875"/>
            <a:ext cx="5564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Comparison against a Harmonics + Noise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Audio losses are trained on training split of </a:t>
            </a:r>
            <a:r>
              <a:rPr lang="en-US" dirty="0" err="1"/>
              <a:t>nsynth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03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9DB1A-CD52-AA74-A518-280E8E231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CD0CA0D-3064-DA36-6557-4EC3D08A1BF4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Real-World Instrument Modelling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B96B5B-2E04-8A19-02D6-F23F18E36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5" y="1098803"/>
            <a:ext cx="5211302" cy="53170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D5A8D2-8903-AA8E-6865-26AAA5ACACBA}"/>
              </a:ext>
            </a:extLst>
          </p:cNvPr>
          <p:cNvSpPr txBox="1"/>
          <p:nvPr/>
        </p:nvSpPr>
        <p:spPr>
          <a:xfrm>
            <a:off x="5947460" y="1285875"/>
            <a:ext cx="5564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Comparison against a Harmonics + Noise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Audio losses are trained on training split of </a:t>
            </a:r>
            <a:r>
              <a:rPr lang="en-US" dirty="0" err="1"/>
              <a:t>nsynth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AD3C0F-17BC-893B-E5B3-BA47443A2E85}"/>
              </a:ext>
            </a:extLst>
          </p:cNvPr>
          <p:cNvSpPr/>
          <p:nvPr/>
        </p:nvSpPr>
        <p:spPr>
          <a:xfrm>
            <a:off x="669240" y="3993502"/>
            <a:ext cx="4921935" cy="22607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5A5935C-D5D6-B40D-7FF8-704D76B9E17B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5591175" y="2941983"/>
            <a:ext cx="1425851" cy="116455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6235C4-3F63-6219-F042-61F27D841430}"/>
                  </a:ext>
                </a:extLst>
              </p:cNvPr>
              <p:cNvSpPr txBox="1"/>
              <p:nvPr/>
            </p:nvSpPr>
            <p:spPr>
              <a:xfrm>
                <a:off x="5672057" y="2459615"/>
                <a:ext cx="579361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℘</m:t>
                    </m:r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-Only does not generalize as well to real-world data… </a:t>
                </a:r>
              </a:p>
              <a:p>
                <a:pPr algn="ctr"/>
                <a:r>
                  <a:rPr lang="en-US" sz="1400" i="1" dirty="0">
                    <a:solidFill>
                      <a:srgbClr val="FF0000"/>
                    </a:solidFill>
                  </a:rPr>
                  <a:t>Expected – out of distribution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6235C4-3F63-6219-F042-61F27D841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2057" y="2459615"/>
                <a:ext cx="5793616" cy="584775"/>
              </a:xfrm>
              <a:prstGeom prst="rect">
                <a:avLst/>
              </a:prstGeom>
              <a:blipFill>
                <a:blip r:embed="rId3"/>
                <a:stretch>
                  <a:fillRect t="-4255" r="-1969"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4345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D681C-3070-2761-EF3B-4775534E8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3E3FF39-25C3-0501-D3F2-A53ED340177E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Real-World Instrument Modelling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DD1A63-925D-658F-525B-BBCA99ECE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5" y="1098803"/>
            <a:ext cx="5211302" cy="53170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2DA954-29D4-B641-EB63-4614DA02C42D}"/>
              </a:ext>
            </a:extLst>
          </p:cNvPr>
          <p:cNvSpPr txBox="1"/>
          <p:nvPr/>
        </p:nvSpPr>
        <p:spPr>
          <a:xfrm>
            <a:off x="5947460" y="1285875"/>
            <a:ext cx="55643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Nsynth</a:t>
            </a:r>
            <a:r>
              <a:rPr lang="en-US" dirty="0"/>
              <a:t> Acoustic Guitar Subset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Comparison against a Harmonics + Noise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Audio losses are trained on training split of </a:t>
            </a:r>
            <a:r>
              <a:rPr lang="en-US" dirty="0" err="1"/>
              <a:t>nsynth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FB5C8B-254A-6167-DB2B-0EC876F29C52}"/>
              </a:ext>
            </a:extLst>
          </p:cNvPr>
          <p:cNvSpPr/>
          <p:nvPr/>
        </p:nvSpPr>
        <p:spPr>
          <a:xfrm>
            <a:off x="649362" y="3720452"/>
            <a:ext cx="4921935" cy="22607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6C55DF-21DC-B92A-5113-F06C44142B56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5571297" y="2668933"/>
            <a:ext cx="1425851" cy="116455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65E6671-7782-A214-82B5-F6872D6491E0}"/>
                  </a:ext>
                </a:extLst>
              </p:cNvPr>
              <p:cNvSpPr txBox="1"/>
              <p:nvPr/>
            </p:nvSpPr>
            <p:spPr>
              <a:xfrm>
                <a:off x="5571297" y="2230411"/>
                <a:ext cx="579361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𝐻𝑝𝑁</m:t>
                    </m:r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 wins on most metrics…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65E6671-7782-A214-82B5-F6872D6491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1297" y="2230411"/>
                <a:ext cx="5793616" cy="369332"/>
              </a:xfrm>
              <a:prstGeom prst="rect">
                <a:avLst/>
              </a:prstGeom>
              <a:blipFill>
                <a:blip r:embed="rId3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F70EA67-7F58-4578-46C1-B945F8B07784}"/>
              </a:ext>
            </a:extLst>
          </p:cNvPr>
          <p:cNvSpPr/>
          <p:nvPr/>
        </p:nvSpPr>
        <p:spPr>
          <a:xfrm>
            <a:off x="771770" y="4465196"/>
            <a:ext cx="4799527" cy="226073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77F715E-1484-C168-8523-6CFD6F69A51B}"/>
              </a:ext>
            </a:extLst>
          </p:cNvPr>
          <p:cNvCxnSpPr>
            <a:cxnSpLocks/>
          </p:cNvCxnSpPr>
          <p:nvPr/>
        </p:nvCxnSpPr>
        <p:spPr>
          <a:xfrm>
            <a:off x="5571297" y="4593556"/>
            <a:ext cx="740051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E67ABB4-1BC7-7207-255D-55B5FB35A341}"/>
              </a:ext>
            </a:extLst>
          </p:cNvPr>
          <p:cNvSpPr txBox="1"/>
          <p:nvPr/>
        </p:nvSpPr>
        <p:spPr>
          <a:xfrm>
            <a:off x="6195041" y="4258258"/>
            <a:ext cx="5793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But time domain Audio-Only (w/ external detectors) is competitive with </a:t>
            </a:r>
            <a:r>
              <a:rPr lang="en-US" i="1" dirty="0" err="1">
                <a:solidFill>
                  <a:srgbClr val="FF0000"/>
                </a:solidFill>
              </a:rPr>
              <a:t>HpN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446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61C24-9F5B-0BDC-146D-B8A097094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07DAF54-C01E-4860-CF07-2D23AC66C9E6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/>
              <a:t>Real-World </a:t>
            </a:r>
            <a:r>
              <a:rPr lang="en-US" sz="3200" dirty="0"/>
              <a:t>Instrument Modelling</a:t>
            </a:r>
          </a:p>
        </p:txBody>
      </p:sp>
      <p:pic>
        <p:nvPicPr>
          <p:cNvPr id="9" name="real-065-target">
            <a:hlinkClick r:id="" action="ppaction://media"/>
            <a:extLst>
              <a:ext uri="{FF2B5EF4-FFF2-40B4-BE49-F238E27FC236}">
                <a16:creationId xmlns:a16="http://schemas.microsoft.com/office/drawing/2014/main" id="{CDD240A0-B166-EFAB-3C7A-78A01B859F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050722" y="1619389"/>
            <a:ext cx="1473200" cy="1473200"/>
          </a:xfrm>
          <a:prstGeom prst="rect">
            <a:avLst/>
          </a:prstGeom>
        </p:spPr>
      </p:pic>
      <p:pic>
        <p:nvPicPr>
          <p:cNvPr id="12" name="real-065-p-only">
            <a:hlinkClick r:id="" action="ppaction://media"/>
            <a:extLst>
              <a:ext uri="{FF2B5EF4-FFF2-40B4-BE49-F238E27FC236}">
                <a16:creationId xmlns:a16="http://schemas.microsoft.com/office/drawing/2014/main" id="{E636DBC3-4181-18F1-5A6C-81AB48963AC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50722" y="4244901"/>
            <a:ext cx="1473200" cy="1473200"/>
          </a:xfrm>
          <a:prstGeom prst="rect">
            <a:avLst/>
          </a:prstGeom>
        </p:spPr>
      </p:pic>
      <p:pic>
        <p:nvPicPr>
          <p:cNvPr id="19" name="real-065-hpn-plus">
            <a:hlinkClick r:id="" action="ppaction://media"/>
            <a:extLst>
              <a:ext uri="{FF2B5EF4-FFF2-40B4-BE49-F238E27FC236}">
                <a16:creationId xmlns:a16="http://schemas.microsoft.com/office/drawing/2014/main" id="{E6649514-7490-6ADD-8664-0CBF8D054427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546690" y="4244901"/>
            <a:ext cx="1473200" cy="14732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03A459B-6C3C-DC54-4765-BAC4033F99F2}"/>
              </a:ext>
            </a:extLst>
          </p:cNvPr>
          <p:cNvSpPr txBox="1"/>
          <p:nvPr/>
        </p:nvSpPr>
        <p:spPr>
          <a:xfrm>
            <a:off x="4931088" y="1217977"/>
            <a:ext cx="1762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Target (</a:t>
            </a:r>
            <a:r>
              <a:rPr lang="en-US" dirty="0" err="1"/>
              <a:t>Nsynth</a:t>
            </a:r>
            <a:r>
              <a:rPr lang="en-US" dirty="0"/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5D750B-FF34-02CC-2362-4756D232212A}"/>
              </a:ext>
            </a:extLst>
          </p:cNvPr>
          <p:cNvSpPr txBox="1"/>
          <p:nvPr/>
        </p:nvSpPr>
        <p:spPr>
          <a:xfrm>
            <a:off x="1213124" y="3847821"/>
            <a:ext cx="2140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Harmonics + Noise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9075EAE-253E-5B1B-C2CA-46F47542D368}"/>
                  </a:ext>
                </a:extLst>
              </p:cNvPr>
              <p:cNvSpPr txBox="1"/>
              <p:nvPr/>
            </p:nvSpPr>
            <p:spPr>
              <a:xfrm>
                <a:off x="5329504" y="3833039"/>
                <a:ext cx="9156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℘</m:t>
                    </m:r>
                  </m:oMath>
                </a14:m>
                <a:r>
                  <a:rPr lang="en-US" i="1" dirty="0">
                    <a:solidFill>
                      <a:schemeClr val="tx1"/>
                    </a:solidFill>
                  </a:rPr>
                  <a:t>-Only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9075EAE-253E-5B1B-C2CA-46F47542D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504" y="3833039"/>
                <a:ext cx="915635" cy="646331"/>
              </a:xfrm>
              <a:prstGeom prst="rect">
                <a:avLst/>
              </a:prstGeom>
              <a:blipFill>
                <a:blip r:embed="rId15"/>
                <a:stretch>
                  <a:fillRect t="-3846" r="-4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real-065-audio-only-time">
            <a:hlinkClick r:id="" action="ppaction://media"/>
            <a:extLst>
              <a:ext uri="{FF2B5EF4-FFF2-40B4-BE49-F238E27FC236}">
                <a16:creationId xmlns:a16="http://schemas.microsoft.com/office/drawing/2014/main" id="{0F02BDEE-EED9-D440-6D53-5817CEADD203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992908" y="4244901"/>
            <a:ext cx="1473200" cy="14732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840818D-249A-99E9-6DD8-196680396F71}"/>
              </a:ext>
            </a:extLst>
          </p:cNvPr>
          <p:cNvSpPr txBox="1"/>
          <p:nvPr/>
        </p:nvSpPr>
        <p:spPr>
          <a:xfrm>
            <a:off x="7066506" y="3875569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Audio-Only</a:t>
            </a:r>
          </a:p>
        </p:txBody>
      </p:sp>
      <p:pic>
        <p:nvPicPr>
          <p:cNvPr id="25" name="real-065-p-audio-time">
            <a:hlinkClick r:id="" action="ppaction://media"/>
            <a:extLst>
              <a:ext uri="{FF2B5EF4-FFF2-40B4-BE49-F238E27FC236}">
                <a16:creationId xmlns:a16="http://schemas.microsoft.com/office/drawing/2014/main" id="{49B3DB88-9294-8AC7-97A7-AE6D0353D4C7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935094" y="4244901"/>
            <a:ext cx="1473200" cy="1473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5DC3604-CEE5-8137-494B-42993BEE69C6}"/>
                  </a:ext>
                </a:extLst>
              </p:cNvPr>
              <p:cNvSpPr txBox="1"/>
              <p:nvPr/>
            </p:nvSpPr>
            <p:spPr>
              <a:xfrm>
                <a:off x="9012571" y="3833038"/>
                <a:ext cx="13182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℘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𝐴𝑢𝑑𝑖𝑜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5DC3604-CEE5-8137-494B-42993BEE6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2571" y="3833038"/>
                <a:ext cx="1318246" cy="64633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28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0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00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00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41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47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2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344F2-2A69-E442-7A60-A23F3541F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D2EB89-DDB5-3318-BF5D-EFF8D85E3A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Picture 16" descr="A person holding a staff and a light in the sky&#10;&#10;AI-generated content may be incorrect.">
            <a:extLst>
              <a:ext uri="{FF2B5EF4-FFF2-40B4-BE49-F238E27FC236}">
                <a16:creationId xmlns:a16="http://schemas.microsoft.com/office/drawing/2014/main" id="{004892E5-7F95-62D5-E1D8-1ACEDD69F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503" y="1754375"/>
            <a:ext cx="3614341" cy="30459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758CD6-CEBA-8AA4-687D-D4AD964B4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07" y="1754375"/>
            <a:ext cx="3494733" cy="30459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B91107-1261-7662-71B5-5148B766ED1C}"/>
              </a:ext>
            </a:extLst>
          </p:cNvPr>
          <p:cNvSpPr txBox="1"/>
          <p:nvPr/>
        </p:nvSpPr>
        <p:spPr>
          <a:xfrm>
            <a:off x="1011907" y="2073352"/>
            <a:ext cx="1159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Spectral!!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47CFA2-92B2-104A-5217-F5FE4CCA7AED}"/>
              </a:ext>
            </a:extLst>
          </p:cNvPr>
          <p:cNvSpPr txBox="1"/>
          <p:nvPr/>
        </p:nvSpPr>
        <p:spPr>
          <a:xfrm>
            <a:off x="3385517" y="283180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Optimal!!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5AAD4-A4A5-D751-013C-9AB073AD2412}"/>
              </a:ext>
            </a:extLst>
          </p:cNvPr>
          <p:cNvSpPr txBox="1"/>
          <p:nvPr/>
        </p:nvSpPr>
        <p:spPr>
          <a:xfrm>
            <a:off x="1245258" y="3777089"/>
            <a:ext cx="1227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Transport!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B4CDDF-0183-66A0-00B9-BE901BD377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925" y="1307580"/>
            <a:ext cx="3511006" cy="349275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0CD66D-476D-F262-D553-DC9F3B8172F3}"/>
              </a:ext>
            </a:extLst>
          </p:cNvPr>
          <p:cNvSpPr txBox="1"/>
          <p:nvPr/>
        </p:nvSpPr>
        <p:spPr>
          <a:xfrm rot="20227314">
            <a:off x="5131477" y="2415743"/>
            <a:ext cx="864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Onset time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1FFC30-27E2-089B-2227-5CCA092A1904}"/>
              </a:ext>
            </a:extLst>
          </p:cNvPr>
          <p:cNvSpPr txBox="1"/>
          <p:nvPr/>
        </p:nvSpPr>
        <p:spPr>
          <a:xfrm>
            <a:off x="9282655" y="3407757"/>
            <a:ext cx="1393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Onset time!</a:t>
            </a:r>
          </a:p>
        </p:txBody>
      </p:sp>
    </p:spTree>
    <p:extLst>
      <p:ext uri="{BB962C8B-B14F-4D97-AF65-F5344CB8AC3E}">
        <p14:creationId xmlns:p14="http://schemas.microsoft.com/office/powerpoint/2010/main" val="3498039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34F65-05ED-C3C2-DAEC-19E310BCC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AAC167E-1B7A-22CB-267A-165E3519BF57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Gradient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B7A9EC98-DE5C-FAA7-8A7A-B413834FCDD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79899" y="1168217"/>
                <a:ext cx="4032202" cy="92990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endParaRPr lang="en-GB" b="0" dirty="0">
                  <a:latin typeface="Cambria Math" panose="02040503050406030204" pitchFamily="18" charset="0"/>
                  <a:ea typeface="Cambria Math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  <a:ea typeface="Cambria Math"/>
                            </a:rPr>
                            <m:t>sgn</m:t>
                          </m:r>
                        </m:fName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ℒ</m:t>
                                  </m:r>
                                  <m:d>
                                    <m:d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,  </m:t>
                                      </m:r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𝑥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𝑓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  <a:ea typeface="Cambria Math"/>
                            </a:rPr>
                            <m:t>sgn</m:t>
                          </m:r>
                        </m:fName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𝑓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GB" b="0" dirty="0">
                  <a:ea typeface="Cambria Math"/>
                </a:endParaRPr>
              </a:p>
              <a:p>
                <a:pPr lvl="1"/>
                <a:endParaRPr lang="en-GB" b="0" dirty="0">
                  <a:ea typeface="Cambria Math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B7A9EC98-DE5C-FAA7-8A7A-B413834FC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899" y="1168217"/>
                <a:ext cx="4032202" cy="92990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F80294AE-7B22-668D-152A-ECE31C9F3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955" y="2304713"/>
            <a:ext cx="6670089" cy="33850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E38320F-3E9A-94C1-81B4-708EEDC1254F}"/>
              </a:ext>
            </a:extLst>
          </p:cNvPr>
          <p:cNvSpPr/>
          <p:nvPr/>
        </p:nvSpPr>
        <p:spPr>
          <a:xfrm>
            <a:off x="6847114" y="3922507"/>
            <a:ext cx="2470622" cy="244835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F43688-A237-593A-8099-8D927CCF478B}"/>
              </a:ext>
            </a:extLst>
          </p:cNvPr>
          <p:cNvSpPr/>
          <p:nvPr/>
        </p:nvSpPr>
        <p:spPr>
          <a:xfrm>
            <a:off x="2830756" y="5250834"/>
            <a:ext cx="6486980" cy="244835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E8BC0CB7-D72A-54C8-E919-07159BFCF7BD}"/>
              </a:ext>
            </a:extLst>
          </p:cNvPr>
          <p:cNvCxnSpPr>
            <a:cxnSpLocks/>
          </p:cNvCxnSpPr>
          <p:nvPr/>
        </p:nvCxnSpPr>
        <p:spPr>
          <a:xfrm flipV="1">
            <a:off x="9317736" y="2993571"/>
            <a:ext cx="936607" cy="103914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605B15-44BE-36FF-49E8-D8DD1F009A45}"/>
                  </a:ext>
                </a:extLst>
              </p:cNvPr>
              <p:cNvSpPr txBox="1"/>
              <p:nvPr/>
            </p:nvSpPr>
            <p:spPr>
              <a:xfrm>
                <a:off x="7933497" y="2264781"/>
                <a:ext cx="579361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𝑆𝑂𝑇</m:t>
                        </m:r>
                      </m:sub>
                    </m:sSub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 scores near chance</a:t>
                </a:r>
              </a:p>
              <a:p>
                <a:pPr algn="ctr"/>
                <a:r>
                  <a:rPr lang="en-US" i="1" dirty="0" err="1">
                    <a:solidFill>
                      <a:srgbClr val="FF0000"/>
                    </a:solidFill>
                  </a:rPr>
                  <a:t>w.r.t.</a:t>
                </a:r>
                <a:r>
                  <a:rPr lang="en-US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605B15-44BE-36FF-49E8-D8DD1F009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3497" y="2264781"/>
                <a:ext cx="5793616" cy="646331"/>
              </a:xfrm>
              <a:prstGeom prst="rect">
                <a:avLst/>
              </a:prstGeom>
              <a:blipFill>
                <a:blip r:embed="rId4"/>
                <a:stretch>
                  <a:fillRect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59C4C28-476A-A9F7-C6DC-82FBC6289041}"/>
              </a:ext>
            </a:extLst>
          </p:cNvPr>
          <p:cNvSpPr txBox="1"/>
          <p:nvPr/>
        </p:nvSpPr>
        <p:spPr>
          <a:xfrm>
            <a:off x="-66052" y="6019051"/>
            <a:ext cx="5793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Both scores near chance</a:t>
            </a:r>
          </a:p>
          <a:p>
            <a:pPr algn="ctr"/>
            <a:r>
              <a:rPr lang="en-US" i="1" dirty="0" err="1">
                <a:solidFill>
                  <a:srgbClr val="FF0000"/>
                </a:solidFill>
              </a:rPr>
              <a:t>w.r.t.</a:t>
            </a:r>
            <a:r>
              <a:rPr lang="en-US" i="1" dirty="0">
                <a:solidFill>
                  <a:srgbClr val="FF0000"/>
                </a:solidFill>
              </a:rPr>
              <a:t> Onset time!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31E7418-1549-83B3-24AC-F2A69103A7DE}"/>
              </a:ext>
            </a:extLst>
          </p:cNvPr>
          <p:cNvCxnSpPr>
            <a:cxnSpLocks/>
          </p:cNvCxnSpPr>
          <p:nvPr/>
        </p:nvCxnSpPr>
        <p:spPr>
          <a:xfrm flipH="1">
            <a:off x="4234543" y="5495669"/>
            <a:ext cx="1031017" cy="65476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74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3045A-141C-9D8D-F62F-16BF711D0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B496BDC-333A-83EA-1BC1-8E0B5A81E7B8}"/>
              </a:ext>
            </a:extLst>
          </p:cNvPr>
          <p:cNvSpPr txBox="1">
            <a:spLocks/>
          </p:cNvSpPr>
          <p:nvPr/>
        </p:nvSpPr>
        <p:spPr>
          <a:xfrm>
            <a:off x="771770" y="515783"/>
            <a:ext cx="10605382" cy="5830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Gradient Analysis</a:t>
            </a:r>
          </a:p>
        </p:txBody>
      </p:sp>
      <p:pic>
        <p:nvPicPr>
          <p:cNvPr id="3" name="Picture 2" descr="A black and white text with numbers and a black text&#10;&#10;AI-generated content may be incorrect.">
            <a:extLst>
              <a:ext uri="{FF2B5EF4-FFF2-40B4-BE49-F238E27FC236}">
                <a16:creationId xmlns:a16="http://schemas.microsoft.com/office/drawing/2014/main" id="{B1855109-A4AB-22BA-6BA9-6921414DA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011" y="1073541"/>
            <a:ext cx="6946900" cy="381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6BBFBC-A4D0-0A02-AA04-65B3DD44B3C5}"/>
              </a:ext>
            </a:extLst>
          </p:cNvPr>
          <p:cNvSpPr/>
          <p:nvPr/>
        </p:nvSpPr>
        <p:spPr>
          <a:xfrm flipV="1">
            <a:off x="4332514" y="3091542"/>
            <a:ext cx="674915" cy="1578428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435B5F-BFDC-2A9E-1D15-376638BAACEE}"/>
              </a:ext>
            </a:extLst>
          </p:cNvPr>
          <p:cNvSpPr/>
          <p:nvPr/>
        </p:nvSpPr>
        <p:spPr>
          <a:xfrm flipV="1">
            <a:off x="5758542" y="3091542"/>
            <a:ext cx="674915" cy="1578428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45BC73-8372-53E8-3599-2BD78EB41EE2}"/>
              </a:ext>
            </a:extLst>
          </p:cNvPr>
          <p:cNvSpPr/>
          <p:nvPr/>
        </p:nvSpPr>
        <p:spPr>
          <a:xfrm flipV="1">
            <a:off x="7283110" y="3091542"/>
            <a:ext cx="674915" cy="1578428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C8DAB4-FB68-0F8F-D7A6-F121DDCF9404}"/>
              </a:ext>
            </a:extLst>
          </p:cNvPr>
          <p:cNvSpPr/>
          <p:nvPr/>
        </p:nvSpPr>
        <p:spPr>
          <a:xfrm flipV="1">
            <a:off x="8730911" y="3091542"/>
            <a:ext cx="674915" cy="1578428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7966B6-0E9F-A3C7-129F-AAA7467641FB}"/>
              </a:ext>
            </a:extLst>
          </p:cNvPr>
          <p:cNvSpPr txBox="1"/>
          <p:nvPr/>
        </p:nvSpPr>
        <p:spPr>
          <a:xfrm>
            <a:off x="2861734" y="5695886"/>
            <a:ext cx="5793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The chance of any of the losses, simultaneously</a:t>
            </a:r>
          </a:p>
          <a:p>
            <a:pPr algn="ctr"/>
            <a:r>
              <a:rPr lang="en-US" i="1" dirty="0">
                <a:solidFill>
                  <a:srgbClr val="FF0000"/>
                </a:solidFill>
              </a:rPr>
              <a:t>Pointing at closest event is near zero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D2328FC-A618-990C-5136-5145A00CD56F}"/>
              </a:ext>
            </a:extLst>
          </p:cNvPr>
          <p:cNvCxnSpPr>
            <a:cxnSpLocks/>
            <a:stCxn id="2" idx="0"/>
            <a:endCxn id="9" idx="0"/>
          </p:cNvCxnSpPr>
          <p:nvPr/>
        </p:nvCxnSpPr>
        <p:spPr>
          <a:xfrm>
            <a:off x="4669972" y="4669970"/>
            <a:ext cx="1088570" cy="102591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C13ED30-35AA-5BB8-BD0E-4F4A8C8E6DDD}"/>
              </a:ext>
            </a:extLst>
          </p:cNvPr>
          <p:cNvCxnSpPr>
            <a:cxnSpLocks/>
            <a:stCxn id="4" idx="0"/>
            <a:endCxn id="9" idx="0"/>
          </p:cNvCxnSpPr>
          <p:nvPr/>
        </p:nvCxnSpPr>
        <p:spPr>
          <a:xfrm flipH="1">
            <a:off x="5758542" y="4669970"/>
            <a:ext cx="337458" cy="102591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7E83293-912A-4D33-202D-D1F39DFA2ABC}"/>
              </a:ext>
            </a:extLst>
          </p:cNvPr>
          <p:cNvCxnSpPr>
            <a:cxnSpLocks/>
            <a:stCxn id="5" idx="0"/>
            <a:endCxn id="9" idx="0"/>
          </p:cNvCxnSpPr>
          <p:nvPr/>
        </p:nvCxnSpPr>
        <p:spPr>
          <a:xfrm flipH="1">
            <a:off x="5758542" y="4669970"/>
            <a:ext cx="1862026" cy="102591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9E04D4C-0412-93B6-77F1-6CC3C8419ECE}"/>
              </a:ext>
            </a:extLst>
          </p:cNvPr>
          <p:cNvCxnSpPr>
            <a:cxnSpLocks/>
            <a:stCxn id="6" idx="0"/>
            <a:endCxn id="9" idx="0"/>
          </p:cNvCxnSpPr>
          <p:nvPr/>
        </p:nvCxnSpPr>
        <p:spPr>
          <a:xfrm flipH="1">
            <a:off x="5758542" y="4669970"/>
            <a:ext cx="3309827" cy="102591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6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D29EB-11FC-2A88-BAB0-AE275ABC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64AF6-4E92-031D-74AA-C04350B4F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15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takeaways: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523D0-5A56-B286-69A2-BA34AEFD5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0686"/>
            <a:ext cx="10515600" cy="3091998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sz="2000" dirty="0">
                <a:solidFill>
                  <a:srgbClr val="2C2F9D"/>
                </a:solidFill>
              </a:rPr>
              <a:t>We have developed a differentiable event-based sound-matching Karplus-Strong Algorithm for monophonic guitar</a:t>
            </a:r>
          </a:p>
          <a:p>
            <a:pPr lvl="2"/>
            <a:r>
              <a:rPr lang="en-US" sz="1600" dirty="0">
                <a:solidFill>
                  <a:srgbClr val="F2A18E"/>
                </a:solidFill>
              </a:rPr>
              <a:t>Results show the event-based method is sensible</a:t>
            </a:r>
          </a:p>
          <a:p>
            <a:pPr lvl="1"/>
            <a:endParaRPr lang="en-US" sz="2000" dirty="0">
              <a:solidFill>
                <a:srgbClr val="2C2F9D"/>
              </a:solidFill>
            </a:endParaRPr>
          </a:p>
          <a:p>
            <a:pPr lvl="1"/>
            <a:endParaRPr lang="en-US" sz="2000" dirty="0">
              <a:solidFill>
                <a:srgbClr val="2C2F9D"/>
              </a:solidFill>
            </a:endParaRPr>
          </a:p>
          <a:p>
            <a:pPr lvl="1"/>
            <a:r>
              <a:rPr lang="en-US" sz="2000" dirty="0">
                <a:solidFill>
                  <a:srgbClr val="2C2F9D"/>
                </a:solidFill>
              </a:rPr>
              <a:t>Event-based prediction could unite sound matching with symbolic MIR</a:t>
            </a:r>
          </a:p>
          <a:p>
            <a:pPr lvl="2"/>
            <a:r>
              <a:rPr lang="en-US" sz="1600" dirty="0"/>
              <a:t>For which </a:t>
            </a:r>
            <a:r>
              <a:rPr lang="en-US" sz="1600" dirty="0">
                <a:solidFill>
                  <a:srgbClr val="F2A18E"/>
                </a:solidFill>
              </a:rPr>
              <a:t>physical modelling would be essential</a:t>
            </a:r>
          </a:p>
          <a:p>
            <a:pPr lvl="2"/>
            <a:endParaRPr lang="en-US" sz="16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But it presents </a:t>
            </a:r>
            <a:r>
              <a:rPr lang="en-US" sz="2000" dirty="0">
                <a:solidFill>
                  <a:srgbClr val="2C2F9D"/>
                </a:solidFill>
              </a:rPr>
              <a:t>challenges for self-supervised audio loss optimization</a:t>
            </a:r>
            <a:r>
              <a:rPr lang="en-US" sz="2000" dirty="0"/>
              <a:t>:</a:t>
            </a:r>
          </a:p>
          <a:p>
            <a:pPr lvl="2"/>
            <a:r>
              <a:rPr lang="en-US" sz="1600" dirty="0">
                <a:solidFill>
                  <a:srgbClr val="F2A18E"/>
                </a:solidFill>
              </a:rPr>
              <a:t>Current losses do not provide good gradients </a:t>
            </a:r>
            <a:r>
              <a:rPr lang="en-US" sz="1600" dirty="0" err="1">
                <a:solidFill>
                  <a:srgbClr val="F2A18E"/>
                </a:solidFill>
              </a:rPr>
              <a:t>w.r.t</a:t>
            </a:r>
            <a:r>
              <a:rPr lang="en-US" sz="1600" dirty="0">
                <a:solidFill>
                  <a:srgbClr val="F2A18E"/>
                </a:solidFill>
              </a:rPr>
              <a:t> onset time</a:t>
            </a:r>
          </a:p>
          <a:p>
            <a:pPr lvl="2"/>
            <a:r>
              <a:rPr lang="en-US" sz="1600" dirty="0"/>
              <a:t>A non-differentiable </a:t>
            </a:r>
            <a:r>
              <a:rPr lang="en-US" sz="1600" dirty="0">
                <a:solidFill>
                  <a:srgbClr val="F2A18E"/>
                </a:solidFill>
              </a:rPr>
              <a:t>binary switch </a:t>
            </a:r>
            <a:r>
              <a:rPr lang="en-US" sz="1600" dirty="0"/>
              <a:t>(to be or not be) </a:t>
            </a:r>
          </a:p>
        </p:txBody>
      </p:sp>
    </p:spTree>
    <p:extLst>
      <p:ext uri="{BB962C8B-B14F-4D97-AF65-F5344CB8AC3E}">
        <p14:creationId xmlns:p14="http://schemas.microsoft.com/office/powerpoint/2010/main" val="1870419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656DA-E916-90BB-CACE-7B67D4BB6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qr code with a few squares&#10;&#10;AI-generated content may be incorrect.">
            <a:extLst>
              <a:ext uri="{FF2B5EF4-FFF2-40B4-BE49-F238E27FC236}">
                <a16:creationId xmlns:a16="http://schemas.microsoft.com/office/drawing/2014/main" id="{1368A1DE-B7D9-315C-880B-2B6C71DDE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57" y="1913624"/>
            <a:ext cx="2911485" cy="288245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9D51AB2-0FEA-8B25-2C84-8EDC273A8E14}"/>
              </a:ext>
            </a:extLst>
          </p:cNvPr>
          <p:cNvSpPr txBox="1"/>
          <p:nvPr/>
        </p:nvSpPr>
        <p:spPr>
          <a:xfrm>
            <a:off x="4993711" y="1174960"/>
            <a:ext cx="22045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Visit the project website for</a:t>
            </a:r>
          </a:p>
          <a:p>
            <a:pPr algn="ctr"/>
            <a:r>
              <a:rPr lang="en-US" sz="1400" dirty="0"/>
              <a:t>Interactive synths, gradient</a:t>
            </a:r>
          </a:p>
          <a:p>
            <a:pPr algn="ctr"/>
            <a:r>
              <a:rPr lang="en-US" sz="1400" dirty="0"/>
              <a:t>descent demos and more!</a:t>
            </a:r>
          </a:p>
        </p:txBody>
      </p:sp>
    </p:spTree>
    <p:extLst>
      <p:ext uri="{BB962C8B-B14F-4D97-AF65-F5344CB8AC3E}">
        <p14:creationId xmlns:p14="http://schemas.microsoft.com/office/powerpoint/2010/main" val="1170542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1_Office Theme">
  <a:themeElements>
    <a:clrScheme name="Media Arts Technology">
      <a:dk1>
        <a:sysClr val="windowText" lastClr="000000"/>
      </a:dk1>
      <a:lt1>
        <a:sysClr val="window" lastClr="FFFFFF"/>
      </a:lt1>
      <a:dk2>
        <a:srgbClr val="9D9D9C"/>
      </a:dk2>
      <a:lt2>
        <a:srgbClr val="DADADA"/>
      </a:lt2>
      <a:accent1>
        <a:srgbClr val="575756"/>
      </a:accent1>
      <a:accent2>
        <a:srgbClr val="00BCFF"/>
      </a:accent2>
      <a:accent3>
        <a:srgbClr val="E6FF00"/>
      </a:accent3>
      <a:accent4>
        <a:srgbClr val="FF6F54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A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stretch>
            <a:fillRect l="-19296" t="-873" r="-18450" b="-251"/>
          </a:stretch>
        </a:blip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569df091-b013-40e3-86ee-bd9cb9e25814}" enabled="0" method="" siteId="{569df091-b013-40e3-86ee-bd9cb9e2581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7020</TotalTime>
  <Words>974</Words>
  <Application>Microsoft Macintosh PowerPoint</Application>
  <PresentationFormat>Widescreen</PresentationFormat>
  <Paragraphs>160</Paragraphs>
  <Slides>25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Algerian</vt:lpstr>
      <vt:lpstr>Arial</vt:lpstr>
      <vt:lpstr>Calibri</vt:lpstr>
      <vt:lpstr>Calibri Light</vt:lpstr>
      <vt:lpstr>Cambria Math</vt:lpstr>
      <vt:lpstr>1_Office Theme</vt:lpstr>
      <vt:lpstr>Custom Design</vt:lpstr>
      <vt:lpstr>Sound Matching with a  Differentiable Karplus-Strong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takeaways: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leech</dc:creator>
  <cp:lastModifiedBy>Pablo Tablas De Paula</cp:lastModifiedBy>
  <cp:revision>195</cp:revision>
  <dcterms:created xsi:type="dcterms:W3CDTF">2016-11-10T08:58:23Z</dcterms:created>
  <dcterms:modified xsi:type="dcterms:W3CDTF">2026-09-01T00:54:23Z</dcterms:modified>
</cp:coreProperties>
</file>